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5" r:id="rId4"/>
    <p:sldId id="275" r:id="rId5"/>
    <p:sldId id="276" r:id="rId6"/>
    <p:sldId id="263" r:id="rId7"/>
    <p:sldId id="270" r:id="rId8"/>
    <p:sldId id="266" r:id="rId9"/>
    <p:sldId id="271" r:id="rId10"/>
    <p:sldId id="259" r:id="rId11"/>
    <p:sldId id="261" r:id="rId12"/>
    <p:sldId id="260" r:id="rId13"/>
    <p:sldId id="262" r:id="rId14"/>
    <p:sldId id="268" r:id="rId15"/>
    <p:sldId id="274" r:id="rId16"/>
    <p:sldId id="267" r:id="rId17"/>
    <p:sldId id="272" r:id="rId18"/>
    <p:sldId id="264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69C"/>
    <a:srgbClr val="903C3A"/>
    <a:srgbClr val="CD354B"/>
    <a:srgbClr val="6CBFDF"/>
    <a:srgbClr val="FABD17"/>
    <a:srgbClr val="4F3EB2"/>
    <a:srgbClr val="B6CA5E"/>
    <a:srgbClr val="DFB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49712" autoAdjust="0"/>
  </p:normalViewPr>
  <p:slideViewPr>
    <p:cSldViewPr>
      <p:cViewPr varScale="1">
        <p:scale>
          <a:sx n="56" d="100"/>
          <a:sy n="56" d="100"/>
        </p:scale>
        <p:origin x="24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62" cy="465140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35" y="1"/>
            <a:ext cx="3038162" cy="465140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18221F0-C8AF-4717-BE9D-281C5F384884}" type="datetimeFigureOut">
              <a:rPr lang="en-US"/>
              <a:pPr>
                <a:defRPr/>
              </a:pPr>
              <a:t>4/23/2019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7" tIns="46109" rIns="92217" bIns="46109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2" y="4416431"/>
            <a:ext cx="5607678" cy="4183060"/>
          </a:xfrm>
          <a:prstGeom prst="rect">
            <a:avLst/>
          </a:prstGeom>
        </p:spPr>
        <p:txBody>
          <a:bodyPr vert="horz" lIns="92217" tIns="46109" rIns="92217" bIns="4610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63"/>
            <a:ext cx="3038162" cy="465140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35" y="8829663"/>
            <a:ext cx="3038162" cy="465140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CEC9CB7-36D4-4288-BB22-59FD357EDB3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722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 #1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Questions for Crowd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1)</a:t>
            </a:r>
            <a:r>
              <a:rPr lang="en-US" baseline="0" dirty="0" smtClean="0"/>
              <a:t> Who’s ever been on a train or bus?</a:t>
            </a:r>
          </a:p>
          <a:p>
            <a:r>
              <a:rPr lang="en-US" dirty="0" smtClean="0"/>
              <a:t>2) Who rides Calgary Transit every day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There are prizes at the end for those who have been paying close attention and can answer our questions.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C9CB7-36D4-4288-BB22-59FD357EDB33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9474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 #1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Respectful</a:t>
            </a:r>
            <a:r>
              <a:rPr lang="en-US" baseline="0" dirty="0" smtClean="0"/>
              <a:t> of others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Let people off bus or train before boarding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Don’t block doors/exits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Speak at respectful levels (don’t yell, swear)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No horseplay (pushing, shoving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pPr marL="174708" indent="-174708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C9CB7-36D4-4288-BB22-59FD357EDB33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2230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 #2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Stand back from yellow line</a:t>
            </a:r>
          </a:p>
          <a:p>
            <a:pPr marL="174708" indent="-174708">
              <a:buFontTx/>
              <a:buChar char="-"/>
            </a:pPr>
            <a:r>
              <a:rPr lang="en-US" dirty="0" smtClean="0"/>
              <a:t>Mirrors stick out on trains</a:t>
            </a:r>
            <a:r>
              <a:rPr lang="en-US" baseline="0" dirty="0" smtClean="0"/>
              <a:t> and extend onto the platform over the yellow line</a:t>
            </a:r>
          </a:p>
          <a:p>
            <a:pPr marL="174708" indent="-174708">
              <a:buFontTx/>
              <a:buChar char="-"/>
            </a:pPr>
            <a:endParaRPr lang="en-US" baseline="0" dirty="0" smtClean="0"/>
          </a:p>
          <a:p>
            <a:pPr marL="174708" indent="-174708">
              <a:buFontTx/>
              <a:buChar char="-"/>
            </a:pPr>
            <a:r>
              <a:rPr lang="en-US" dirty="0" smtClean="0"/>
              <a:t>Story</a:t>
            </a:r>
            <a:r>
              <a:rPr lang="en-US" baseline="0" dirty="0" smtClean="0"/>
              <a:t> (Kitty)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Horsing around on platform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Kids backpack crossed yellow line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Mirrors stick out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Driver had to break really hard and train couldn’t come into the station. </a:t>
            </a:r>
          </a:p>
          <a:p>
            <a:pPr marL="174708" indent="-174708">
              <a:buFontTx/>
              <a:buChar char="-"/>
            </a:pPr>
            <a:endParaRPr lang="en-US" baseline="0" dirty="0" smtClean="0"/>
          </a:p>
          <a:p>
            <a:pPr marL="174708" indent="-174708">
              <a:buFontTx/>
              <a:buChar char="-"/>
            </a:pPr>
            <a:endParaRPr lang="en-US" baseline="0" dirty="0" smtClean="0"/>
          </a:p>
          <a:p>
            <a:pPr marL="174708" indent="-174708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C9CB7-36D4-4288-BB22-59FD357EDB33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8042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 #2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you feel unsafe don’t get off the bus, stay on and report concerns to the driver. </a:t>
            </a:r>
          </a:p>
          <a:p>
            <a:endParaRPr lang="en-US" dirty="0"/>
          </a:p>
          <a:p>
            <a:r>
              <a:rPr lang="en-US" dirty="0"/>
              <a:t>If you don’t know where you are, ask the driver for help.  They are there to help you.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C9CB7-36D4-4288-BB22-59FD357EDB33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5391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 #1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Specific</a:t>
            </a:r>
            <a:r>
              <a:rPr lang="en-US" baseline="0" dirty="0" smtClean="0"/>
              <a:t> locations of help phones on train (When boarding look for location of help phones or emergency strips)</a:t>
            </a:r>
          </a:p>
          <a:p>
            <a:endParaRPr lang="en-US" baseline="0" dirty="0" smtClean="0"/>
          </a:p>
          <a:p>
            <a:pPr marL="174708" indent="-174708">
              <a:buFontTx/>
              <a:buChar char="-"/>
            </a:pPr>
            <a:r>
              <a:rPr lang="en-US" baseline="0" dirty="0" smtClean="0"/>
              <a:t>Buttons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Strips</a:t>
            </a:r>
          </a:p>
          <a:p>
            <a:pPr marL="174708" indent="-174708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When a help phone button is pushed, cameras will automatically be displayed at the help phone, so that our dispatchers can see what is happening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C9CB7-36D4-4288-BB22-59FD357EDB33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916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 #2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Speak about how we help animals as well,</a:t>
            </a:r>
            <a:r>
              <a:rPr lang="en-US" baseline="0" dirty="0" smtClean="0"/>
              <a:t> not just people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Stories</a:t>
            </a:r>
          </a:p>
          <a:p>
            <a:endParaRPr lang="en-US" dirty="0" smtClean="0"/>
          </a:p>
          <a:p>
            <a:pPr marL="174708" indent="-174708">
              <a:buFontTx/>
              <a:buChar char="-"/>
            </a:pPr>
            <a:r>
              <a:rPr lang="en-US" baseline="0" dirty="0" smtClean="0"/>
              <a:t>Kitty – Chicks</a:t>
            </a:r>
          </a:p>
          <a:p>
            <a:pPr marL="174708" indent="-174708">
              <a:buFontTx/>
              <a:buChar char="-"/>
            </a:pPr>
            <a:r>
              <a:rPr lang="en-US" dirty="0" smtClean="0"/>
              <a:t>Jason – Dog boarded train, rode downtown and got off at City Hall</a:t>
            </a:r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C9CB7-36D4-4288-BB22-59FD357EDB33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900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C9CB7-36D4-4288-BB22-59FD357EDB33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227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C9CB7-36D4-4288-BB22-59FD357EDB33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2890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</a:p>
          <a:p>
            <a:r>
              <a:rPr lang="en-US" dirty="0" smtClean="0"/>
              <a:t>1) 98,500 </a:t>
            </a:r>
            <a:r>
              <a:rPr lang="en-US" dirty="0" err="1" smtClean="0"/>
              <a:t>lbs</a:t>
            </a:r>
            <a:endParaRPr lang="en-US" dirty="0" smtClean="0"/>
          </a:p>
          <a:p>
            <a:r>
              <a:rPr lang="en-US" dirty="0" smtClean="0"/>
              <a:t>2) 1300</a:t>
            </a:r>
          </a:p>
          <a:p>
            <a:r>
              <a:rPr lang="en-US" dirty="0" smtClean="0"/>
              <a:t>3)</a:t>
            </a:r>
            <a:r>
              <a:rPr lang="en-US" baseline="0" dirty="0" smtClean="0"/>
              <a:t> 44</a:t>
            </a:r>
          </a:p>
          <a:p>
            <a:r>
              <a:rPr lang="en-US" baseline="0" dirty="0" smtClean="0"/>
              <a:t>4) Various</a:t>
            </a:r>
          </a:p>
          <a:p>
            <a:r>
              <a:rPr lang="en-US" baseline="0" dirty="0" smtClean="0"/>
              <a:t>5) Various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C9CB7-36D4-4288-BB22-59FD357EDB33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1070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C9CB7-36D4-4288-BB22-59FD357EDB33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44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 #2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Speak about how we provide help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Medical emergencies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Crime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Enforce the rules</a:t>
            </a:r>
          </a:p>
          <a:p>
            <a:pPr marL="174708" indent="-174708">
              <a:buFontTx/>
              <a:buChar char="-"/>
            </a:pPr>
            <a:r>
              <a:rPr lang="en-US" dirty="0" smtClean="0"/>
              <a:t>Help vulnerable persons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C9CB7-36D4-4288-BB22-59FD357EDB33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203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620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 #1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Dispatchers,</a:t>
            </a:r>
            <a:r>
              <a:rPr lang="en-US" baseline="0" dirty="0" smtClean="0"/>
              <a:t> people watching cameras, answering help phones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Cameras 24/7, someone is always watching (1300 cameras).  Cameras on every bus and new trains, and at every train station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Help Phones in stations pop up on camera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C9CB7-36D4-4288-BB22-59FD357EDB33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4902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C9CB7-36D4-4288-BB22-59FD357EDB33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906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C9CB7-36D4-4288-BB22-59FD357EDB33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9656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Speaker #1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Part of being safe</a:t>
            </a:r>
            <a:r>
              <a:rPr lang="en-US" baseline="0" dirty="0" smtClean="0"/>
              <a:t> includes being prepared.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Speak about trip planning resources</a:t>
            </a:r>
          </a:p>
          <a:p>
            <a:pPr marL="174708" indent="-174708">
              <a:buFontTx/>
              <a:buChar char="-"/>
            </a:pPr>
            <a:r>
              <a:rPr lang="en-US" dirty="0" smtClean="0"/>
              <a:t>Calgary Transit Website</a:t>
            </a:r>
          </a:p>
          <a:p>
            <a:pPr marL="174708" indent="-174708">
              <a:buFontTx/>
              <a:buChar char="-"/>
            </a:pPr>
            <a:r>
              <a:rPr lang="en-US" dirty="0" smtClean="0"/>
              <a:t>Calgary Transit App</a:t>
            </a:r>
          </a:p>
          <a:p>
            <a:pPr marL="174708" indent="-174708">
              <a:buFontTx/>
              <a:buChar char="-"/>
            </a:pPr>
            <a:r>
              <a:rPr lang="en-US" dirty="0" smtClean="0"/>
              <a:t>Customer Service Representatives</a:t>
            </a:r>
          </a:p>
          <a:p>
            <a:pPr marL="174708" indent="-174708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Plan</a:t>
            </a:r>
            <a:r>
              <a:rPr lang="en-US" baseline="0" dirty="0" smtClean="0"/>
              <a:t> for at least two different ways to get to and from school in case there is a disruption on one of the routes</a:t>
            </a:r>
            <a:endParaRPr lang="en-US" dirty="0" smtClean="0"/>
          </a:p>
          <a:p>
            <a:pPr marL="174708" indent="-174708">
              <a:buFontTx/>
              <a:buChar char="-"/>
            </a:pPr>
            <a:endParaRPr lang="en-US" dirty="0"/>
          </a:p>
          <a:p>
            <a:r>
              <a:rPr lang="en-US" dirty="0" smtClean="0"/>
              <a:t>Practice Route</a:t>
            </a:r>
          </a:p>
          <a:p>
            <a:pPr marL="174708" indent="-174708">
              <a:buFontTx/>
              <a:buChar char="-"/>
            </a:pPr>
            <a:r>
              <a:rPr lang="en-US" dirty="0" smtClean="0"/>
              <a:t>Landmarks to help identify stops</a:t>
            </a:r>
          </a:p>
          <a:p>
            <a:pPr marL="174708" indent="-174708">
              <a:buFontTx/>
              <a:buChar char="-"/>
            </a:pPr>
            <a:r>
              <a:rPr lang="en-US" dirty="0" smtClean="0"/>
              <a:t>Safe places along route (places to go if you need help)</a:t>
            </a:r>
          </a:p>
          <a:p>
            <a:pPr marL="174708" indent="-174708">
              <a:buFontTx/>
              <a:buChar char="-"/>
            </a:pPr>
            <a:r>
              <a:rPr lang="en-US" dirty="0" smtClean="0"/>
              <a:t>Ask bus</a:t>
            </a:r>
            <a:r>
              <a:rPr lang="en-US" baseline="0" dirty="0" smtClean="0"/>
              <a:t> driver for help</a:t>
            </a:r>
          </a:p>
          <a:p>
            <a:endParaRPr lang="en-US" dirty="0"/>
          </a:p>
          <a:p>
            <a:r>
              <a:rPr lang="en-US" dirty="0" smtClean="0"/>
              <a:t>Family Plan</a:t>
            </a:r>
          </a:p>
          <a:p>
            <a:pPr marL="174708" indent="-174708">
              <a:buFontTx/>
              <a:buChar char="-"/>
            </a:pPr>
            <a:r>
              <a:rPr lang="en-US" dirty="0" smtClean="0"/>
              <a:t>Emergency contact numbers</a:t>
            </a:r>
          </a:p>
          <a:p>
            <a:pPr marL="174708" indent="-174708">
              <a:buFontTx/>
              <a:buChar char="-"/>
            </a:pPr>
            <a:r>
              <a:rPr lang="en-US" dirty="0" smtClean="0"/>
              <a:t>What to</a:t>
            </a:r>
            <a:r>
              <a:rPr lang="en-US" baseline="0" dirty="0" smtClean="0"/>
              <a:t> do if you get lost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Know address &amp; phone numbers (Maybe ask question, how many people know their address and phone number off by heart?)</a:t>
            </a:r>
          </a:p>
          <a:p>
            <a:pPr marL="174708" indent="-174708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C9CB7-36D4-4288-BB22-59FD357EDB33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4402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Speaker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C9CB7-36D4-4288-BB22-59FD357EDB33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3432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 #2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Intro video</a:t>
            </a:r>
          </a:p>
          <a:p>
            <a:endParaRPr lang="en-US" dirty="0" smtClean="0"/>
          </a:p>
          <a:p>
            <a:r>
              <a:rPr lang="en-US" dirty="0" smtClean="0"/>
              <a:t>Don’t rush for train</a:t>
            </a:r>
          </a:p>
          <a:p>
            <a:r>
              <a:rPr lang="en-US" dirty="0" smtClean="0"/>
              <a:t>If train is too full</a:t>
            </a:r>
            <a:r>
              <a:rPr lang="en-US" baseline="0" dirty="0" smtClean="0"/>
              <a:t> another will be along shortly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C9CB7-36D4-4288-BB22-59FD357EDB33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1703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Speaker #1</a:t>
            </a:r>
            <a:endParaRPr lang="en-US" dirty="0" smtClean="0"/>
          </a:p>
          <a:p>
            <a:pPr marL="174708" indent="-174708">
              <a:buFontTx/>
              <a:buChar char="-"/>
            </a:pPr>
            <a:endParaRPr lang="en-US" dirty="0" smtClean="0"/>
          </a:p>
          <a:p>
            <a:pPr marL="174708" indent="-174708">
              <a:buFontTx/>
              <a:buChar char="-"/>
            </a:pPr>
            <a:r>
              <a:rPr lang="en-US" dirty="0" smtClean="0"/>
              <a:t>Whether</a:t>
            </a:r>
            <a:r>
              <a:rPr lang="en-US" baseline="0" dirty="0" smtClean="0"/>
              <a:t> on train or bus these tips can help keep you safe. </a:t>
            </a:r>
          </a:p>
          <a:p>
            <a:pPr marL="174708" indent="-174708">
              <a:buFontTx/>
              <a:buChar char="-"/>
            </a:pPr>
            <a:endParaRPr lang="en-US" baseline="0" dirty="0" smtClean="0"/>
          </a:p>
          <a:p>
            <a:r>
              <a:rPr lang="en-US" dirty="0" smtClean="0"/>
              <a:t>Have</a:t>
            </a:r>
            <a:r>
              <a:rPr lang="en-US" baseline="0" dirty="0" smtClean="0"/>
              <a:t> pass, transfer or money ready to show the driver so you aren’t fumbling for it and rushing.</a:t>
            </a:r>
          </a:p>
          <a:p>
            <a:endParaRPr lang="en-US" baseline="0" dirty="0" smtClean="0"/>
          </a:p>
          <a:p>
            <a:r>
              <a:rPr lang="en-US" dirty="0"/>
              <a:t>Sit down or hold hand rail quickly to avoid falling when the bus begins to move</a:t>
            </a:r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C9CB7-36D4-4288-BB22-59FD357EDB33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40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FA512-43FB-4412-A92E-0583EED0B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5CFD6-7B89-41C8-959E-AD46B1B2A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38477-D430-45AA-B4C1-96A2AE975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F747F-1C3C-4A16-9D5A-8DC48E6B4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A0078-7C29-4969-A884-40E1589C5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2A057-DB38-40D1-B40D-F5FC82AC4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91D04-34BC-47C7-8FC2-ECA79F374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EFAD5-5923-4EE0-86A1-CDC07DF36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0F94-9804-475F-9E06-D1943497E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86232-C675-4718-8930-BF1FC633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1BE87-F8FC-4766-9880-C3EBBA9F4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784A9-A614-4D18-896B-22897CC01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C7711-2D58-4EA6-B652-11A842554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215E2-6BA7-4BE1-88F0-8446C1DB0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97B61-0BDF-434F-8840-D8E6B717F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8162910-AAC7-4F08-A53D-001A25AFC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Powerpoint Footer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Safety on Calgary Transit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Public Safety &amp; Enforcement Peace Officers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2" y="715962"/>
            <a:ext cx="166687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4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Safety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" y="1600200"/>
            <a:ext cx="3394863" cy="45259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/>
              <a:t>Be respectful of others</a:t>
            </a:r>
          </a:p>
          <a:p>
            <a:r>
              <a:rPr lang="en-US" sz="2000" dirty="0" smtClean="0"/>
              <a:t>Travel in pairs or groups</a:t>
            </a:r>
          </a:p>
          <a:p>
            <a:r>
              <a:rPr lang="en-US" sz="2000" dirty="0" smtClean="0"/>
              <a:t>Trust your instincts</a:t>
            </a:r>
          </a:p>
          <a:p>
            <a:r>
              <a:rPr lang="en-US" sz="2000" dirty="0" smtClean="0"/>
              <a:t>Report incidents or concerns ASAP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4066103" cy="22907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956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C-Train Safety Tips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597"/>
            <a:ext cx="4038600" cy="269316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/>
              <a:t>Stand back from the yellow line</a:t>
            </a:r>
          </a:p>
          <a:p>
            <a:r>
              <a:rPr lang="en-US" sz="2000" dirty="0" smtClean="0"/>
              <a:t>No horseplay</a:t>
            </a:r>
          </a:p>
          <a:p>
            <a:r>
              <a:rPr lang="en-US" sz="2000" dirty="0" smtClean="0"/>
              <a:t>Use crossings/crosswalks and look both ways.</a:t>
            </a:r>
          </a:p>
          <a:p>
            <a:r>
              <a:rPr lang="en-US" sz="2000" dirty="0" smtClean="0"/>
              <a:t>Obey traffic signals</a:t>
            </a:r>
          </a:p>
          <a:p>
            <a:pPr lvl="1"/>
            <a:r>
              <a:rPr lang="en-US" sz="1600" dirty="0" smtClean="0"/>
              <a:t>Signs, crossing arms &amp; lights</a:t>
            </a:r>
          </a:p>
        </p:txBody>
      </p:sp>
    </p:spTree>
    <p:extLst>
      <p:ext uri="{BB962C8B-B14F-4D97-AF65-F5344CB8AC3E}">
        <p14:creationId xmlns:p14="http://schemas.microsoft.com/office/powerpoint/2010/main" val="9908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Safety Tips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962"/>
            <a:ext cx="4038600" cy="26964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anchor="ctr"/>
          <a:lstStyle/>
          <a:p>
            <a:r>
              <a:rPr lang="en-US" sz="2000" dirty="0" smtClean="0"/>
              <a:t>Remain on the curb until the bus stops and opens its doors</a:t>
            </a:r>
          </a:p>
          <a:p>
            <a:r>
              <a:rPr lang="en-US" sz="2000" dirty="0" smtClean="0"/>
              <a:t>Sit close to the driver at the front of the bus</a:t>
            </a:r>
          </a:p>
          <a:p>
            <a:r>
              <a:rPr lang="en-US" sz="2000" dirty="0" smtClean="0"/>
              <a:t>Ask the driver for help</a:t>
            </a:r>
          </a:p>
          <a:p>
            <a:r>
              <a:rPr lang="en-US" sz="2000" dirty="0" smtClean="0"/>
              <a:t>To enter the bus, please use the front door.  To exit, use either the front or back door</a:t>
            </a:r>
            <a:endParaRPr lang="en-US" sz="16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45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for Help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/>
              <a:t>Help Phones</a:t>
            </a:r>
          </a:p>
          <a:p>
            <a:pPr lvl="1"/>
            <a:r>
              <a:rPr lang="en-US" sz="1600" dirty="0" smtClean="0"/>
              <a:t>Trains</a:t>
            </a:r>
          </a:p>
          <a:p>
            <a:pPr lvl="1"/>
            <a:r>
              <a:rPr lang="en-US" sz="1600" dirty="0" smtClean="0"/>
              <a:t>Stations</a:t>
            </a:r>
          </a:p>
          <a:p>
            <a:r>
              <a:rPr lang="en-US" sz="2000" dirty="0" smtClean="0"/>
              <a:t>Online</a:t>
            </a:r>
          </a:p>
          <a:p>
            <a:pPr lvl="1"/>
            <a:r>
              <a:rPr lang="en-US" sz="1600" dirty="0" smtClean="0"/>
              <a:t>Twitter</a:t>
            </a:r>
          </a:p>
          <a:p>
            <a:r>
              <a:rPr lang="en-US" sz="2000" dirty="0" smtClean="0"/>
              <a:t>Phone</a:t>
            </a:r>
          </a:p>
          <a:p>
            <a:pPr lvl="1"/>
            <a:r>
              <a:rPr lang="en-US" sz="1600" dirty="0" smtClean="0"/>
              <a:t>Transit </a:t>
            </a:r>
            <a:r>
              <a:rPr lang="en-US" sz="1600" dirty="0" smtClean="0"/>
              <a:t>Watch (403) 262-1000</a:t>
            </a:r>
            <a:endParaRPr lang="en-US" sz="1600" dirty="0" smtClean="0"/>
          </a:p>
          <a:p>
            <a:pPr lvl="1"/>
            <a:r>
              <a:rPr lang="en-US" sz="1600" dirty="0" smtClean="0"/>
              <a:t>911 (Emergencies)</a:t>
            </a:r>
          </a:p>
          <a:p>
            <a:r>
              <a:rPr lang="en-US" sz="2000" dirty="0" smtClean="0"/>
              <a:t>Transit Employee</a:t>
            </a:r>
          </a:p>
          <a:p>
            <a:r>
              <a:rPr lang="en-US" sz="2000" dirty="0" smtClean="0"/>
              <a:t>Peace Officers</a:t>
            </a:r>
            <a:endParaRPr lang="en-US" sz="2000" dirty="0"/>
          </a:p>
        </p:txBody>
      </p:sp>
      <p:pic>
        <p:nvPicPr>
          <p:cNvPr id="5" name="Picture 4" descr="help ph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5687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transitwatch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5351462"/>
            <a:ext cx="1828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0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Here to Help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matter your size…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2292350"/>
            <a:ext cx="4040188" cy="2272605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9999" y="2717595"/>
            <a:ext cx="3943313" cy="2218113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9715" y="4682430"/>
            <a:ext cx="2474422" cy="185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65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Here to Help</a:t>
            </a:r>
          </a:p>
        </p:txBody>
      </p:sp>
      <p:pic>
        <p:nvPicPr>
          <p:cNvPr id="1028" name="Picture 4" descr="2e081b7a-2a50-4463-90ea-9d3f266c2db3@calg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1417638"/>
            <a:ext cx="5743576" cy="43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7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www.calgarytransit.com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Trip Planning</a:t>
            </a:r>
          </a:p>
          <a:p>
            <a:r>
              <a:rPr lang="en-US" dirty="0" smtClean="0"/>
              <a:t>Schedules &amp; Maps</a:t>
            </a:r>
          </a:p>
          <a:p>
            <a:r>
              <a:rPr lang="en-US" dirty="0" smtClean="0"/>
              <a:t>Service Updates</a:t>
            </a:r>
          </a:p>
          <a:p>
            <a:r>
              <a:rPr lang="en-US" dirty="0" smtClean="0"/>
              <a:t>Fare &amp; Pass Info</a:t>
            </a:r>
          </a:p>
          <a:p>
            <a:r>
              <a:rPr lang="en-US" dirty="0" smtClean="0"/>
              <a:t>Rider’s Guide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52" r="6900" b="15069"/>
          <a:stretch/>
        </p:blipFill>
        <p:spPr>
          <a:xfrm>
            <a:off x="427627" y="1600200"/>
            <a:ext cx="4097746" cy="398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5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Question’s for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heavy is a train?</a:t>
            </a:r>
          </a:p>
          <a:p>
            <a:r>
              <a:rPr lang="en-US" dirty="0" smtClean="0"/>
              <a:t>How many cameras are on the transit system?</a:t>
            </a:r>
          </a:p>
          <a:p>
            <a:r>
              <a:rPr lang="en-US" dirty="0" smtClean="0"/>
              <a:t>How many train stations do we have?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When would you ask for help?</a:t>
            </a:r>
          </a:p>
          <a:p>
            <a:r>
              <a:rPr lang="en-US" dirty="0"/>
              <a:t>What can you do if you need help?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8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 descr="psecross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3" y="1219200"/>
            <a:ext cx="7658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Officers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24"/>
            <a:ext cx="4038600" cy="288471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anchor="ctr"/>
          <a:lstStyle/>
          <a:p>
            <a:r>
              <a:rPr lang="en-US" dirty="0"/>
              <a:t>Provide </a:t>
            </a:r>
            <a:r>
              <a:rPr lang="en-US" dirty="0" smtClean="0"/>
              <a:t>Help</a:t>
            </a:r>
          </a:p>
          <a:p>
            <a:r>
              <a:rPr lang="en-US" dirty="0" smtClean="0"/>
              <a:t>Give Directions</a:t>
            </a:r>
          </a:p>
          <a:p>
            <a:r>
              <a:rPr lang="en-US" dirty="0" smtClean="0"/>
              <a:t>Enforce </a:t>
            </a:r>
            <a:r>
              <a:rPr lang="en-US" dirty="0"/>
              <a:t>Laws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Keep you Safe?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71562" y="2458244"/>
            <a:ext cx="2809875" cy="28098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Surveillance Cameras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Help Phones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Crossing Arms, Bells and 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Yellow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Peace Officers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Dispatch/Surveillance</a:t>
            </a:r>
            <a:endParaRPr lang="en-US" dirty="0"/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7" y="1600200"/>
            <a:ext cx="8303733" cy="401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3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 Control</a:t>
            </a:r>
            <a:endParaRPr lang="en-US" dirty="0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3451"/>
            <a:ext cx="8229600" cy="398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8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182388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/>
              <a:t>Plan your trip</a:t>
            </a:r>
          </a:p>
          <a:p>
            <a:r>
              <a:rPr lang="en-US" sz="2000" dirty="0" smtClean="0"/>
              <a:t>Practice your route</a:t>
            </a:r>
          </a:p>
          <a:p>
            <a:pPr lvl="1"/>
            <a:r>
              <a:rPr lang="en-US" sz="1600" dirty="0" smtClean="0"/>
              <a:t>44 Train stations</a:t>
            </a:r>
          </a:p>
          <a:p>
            <a:pPr lvl="1"/>
            <a:r>
              <a:rPr lang="en-US" sz="1600" dirty="0" smtClean="0"/>
              <a:t>Identify landmarks</a:t>
            </a:r>
          </a:p>
          <a:p>
            <a:pPr lvl="1"/>
            <a:r>
              <a:rPr lang="en-US" sz="1600" dirty="0" smtClean="0"/>
              <a:t>What happens if I miss my stop or get off at wrong stop?</a:t>
            </a:r>
          </a:p>
          <a:p>
            <a:r>
              <a:rPr lang="en-US" sz="2000" dirty="0" smtClean="0"/>
              <a:t>Identify “safe” places along route</a:t>
            </a:r>
          </a:p>
          <a:p>
            <a:r>
              <a:rPr lang="en-US" sz="2000" dirty="0" smtClean="0"/>
              <a:t>Look online for planned service disruptions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06645"/>
            <a:ext cx="4038600" cy="156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Safety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1 rail car is 98,500 </a:t>
            </a:r>
            <a:r>
              <a:rPr lang="en-US" dirty="0" err="1" smtClean="0"/>
              <a:t>lbs</a:t>
            </a:r>
            <a:endParaRPr lang="en-US" dirty="0" smtClean="0"/>
          </a:p>
          <a:p>
            <a:r>
              <a:rPr lang="en-US" dirty="0" smtClean="0"/>
              <a:t>90 Meters for train to stop</a:t>
            </a:r>
          </a:p>
          <a:p>
            <a:r>
              <a:rPr lang="en-US" dirty="0" smtClean="0"/>
              <a:t>Max speed for a train is 80 </a:t>
            </a:r>
            <a:r>
              <a:rPr lang="en-US" dirty="0" err="1" smtClean="0"/>
              <a:t>kph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3"/>
          <a:stretch/>
        </p:blipFill>
        <p:spPr>
          <a:xfrm>
            <a:off x="447502" y="2057400"/>
            <a:ext cx="3962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Safety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3132"/>
            <a:ext cx="3986297" cy="2655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38" y="2595188"/>
            <a:ext cx="439615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Safety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Have your pass, transfer or money ready</a:t>
            </a:r>
          </a:p>
          <a:p>
            <a:r>
              <a:rPr lang="en-US" sz="2000" dirty="0"/>
              <a:t>Sit down or hold hand rail to avoid falling </a:t>
            </a:r>
            <a:endParaRPr lang="en-US" sz="2000" dirty="0" smtClean="0"/>
          </a:p>
          <a:p>
            <a:r>
              <a:rPr lang="en-US" sz="2000" dirty="0"/>
              <a:t>Sit close to driver of bus or </a:t>
            </a:r>
            <a:r>
              <a:rPr lang="en-US" sz="2000" dirty="0" smtClean="0"/>
              <a:t>train</a:t>
            </a:r>
            <a:endParaRPr lang="en-US" sz="2000" dirty="0"/>
          </a:p>
          <a:p>
            <a:r>
              <a:rPr lang="en-US" sz="2000" dirty="0"/>
              <a:t>Keep bags/belongings in front and close to you.</a:t>
            </a:r>
          </a:p>
          <a:p>
            <a:r>
              <a:rPr lang="en-US" sz="2000" dirty="0" smtClean="0"/>
              <a:t>Know where </a:t>
            </a:r>
            <a:r>
              <a:rPr lang="en-US" sz="2000" dirty="0"/>
              <a:t>you are</a:t>
            </a:r>
          </a:p>
          <a:p>
            <a:pPr lvl="1"/>
            <a:r>
              <a:rPr lang="en-US" sz="1600" dirty="0"/>
              <a:t>Look for landmarks or </a:t>
            </a:r>
            <a:r>
              <a:rPr lang="en-US" sz="1600" dirty="0" smtClean="0"/>
              <a:t>signs</a:t>
            </a:r>
          </a:p>
          <a:p>
            <a:r>
              <a:rPr lang="en-US" sz="2000" dirty="0"/>
              <a:t>Pay attention</a:t>
            </a:r>
          </a:p>
          <a:p>
            <a:pPr lvl="1"/>
            <a:r>
              <a:rPr lang="en-US" sz="1600" dirty="0"/>
              <a:t>Remove ear buds</a:t>
            </a:r>
          </a:p>
          <a:p>
            <a:pPr lvl="1"/>
            <a:r>
              <a:rPr lang="en-US" sz="1600" dirty="0"/>
              <a:t>Put the phone </a:t>
            </a:r>
            <a:r>
              <a:rPr lang="en-US" sz="1600" dirty="0" smtClean="0"/>
              <a:t>away</a:t>
            </a:r>
            <a:endParaRPr lang="en-US" sz="16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4038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5A084417874488C6D03ECD54967AD" ma:contentTypeVersion="10" ma:contentTypeDescription="Create a new document." ma:contentTypeScope="" ma:versionID="966c78bef235fac5c623eadcb277c8e5">
  <xsd:schema xmlns:xsd="http://www.w3.org/2001/XMLSchema" xmlns:xs="http://www.w3.org/2001/XMLSchema" xmlns:p="http://schemas.microsoft.com/office/2006/metadata/properties" xmlns:ns2="7a04f89e-664f-4392-9d4c-d50da3d953e6" targetNamespace="http://schemas.microsoft.com/office/2006/metadata/properties" ma:root="true" ma:fieldsID="d51daf22c07e4c498a3158f4e802edde" ns2:_="">
    <xsd:import namespace="7a04f89e-664f-4392-9d4c-d50da3d953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4f89e-664f-4392-9d4c-d50da3d953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061849-59D9-4D7C-98E4-E8CDCCC829BA}"/>
</file>

<file path=customXml/itemProps2.xml><?xml version="1.0" encoding="utf-8"?>
<ds:datastoreItem xmlns:ds="http://schemas.openxmlformats.org/officeDocument/2006/customXml" ds:itemID="{34ABC42B-0329-4D6D-B173-1CA36A346E79}"/>
</file>

<file path=customXml/itemProps3.xml><?xml version="1.0" encoding="utf-8"?>
<ds:datastoreItem xmlns:ds="http://schemas.openxmlformats.org/officeDocument/2006/customXml" ds:itemID="{F6EF7165-5A46-4114-BD96-0987BD5C4997}"/>
</file>

<file path=docProps/app.xml><?xml version="1.0" encoding="utf-8"?>
<Properties xmlns="http://schemas.openxmlformats.org/officeDocument/2006/extended-properties" xmlns:vt="http://schemas.openxmlformats.org/officeDocument/2006/docPropsVTypes">
  <TotalTime>6766</TotalTime>
  <Words>893</Words>
  <Application>Microsoft Office PowerPoint</Application>
  <PresentationFormat>On-screen Show (4:3)</PresentationFormat>
  <Paragraphs>203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Default Design</vt:lpstr>
      <vt:lpstr>Safety on Calgary Transit</vt:lpstr>
      <vt:lpstr>Peace Officers</vt:lpstr>
      <vt:lpstr>How Do We Keep you Safe?</vt:lpstr>
      <vt:lpstr>Dispatch/Surveillance</vt:lpstr>
      <vt:lpstr>Rail Control</vt:lpstr>
      <vt:lpstr>Prepare</vt:lpstr>
      <vt:lpstr>Transit Safety</vt:lpstr>
      <vt:lpstr>Transit Safety</vt:lpstr>
      <vt:lpstr>Transit Safety</vt:lpstr>
      <vt:lpstr>Transit Safety</vt:lpstr>
      <vt:lpstr>C-Train Safety Tips</vt:lpstr>
      <vt:lpstr>Bus Safety Tips</vt:lpstr>
      <vt:lpstr>Ask for Help</vt:lpstr>
      <vt:lpstr>We’re Here to Help</vt:lpstr>
      <vt:lpstr>We’re Here to Help</vt:lpstr>
      <vt:lpstr>www.calgarytransit.com</vt:lpstr>
      <vt:lpstr>Question’s for Students</vt:lpstr>
      <vt:lpstr>Questions?</vt:lpstr>
    </vt:vector>
  </TitlesOfParts>
  <Company>The City of Calgary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 City of Calgary</dc:creator>
  <cp:lastModifiedBy>Miller, Sarah J.</cp:lastModifiedBy>
  <cp:revision>443</cp:revision>
  <cp:lastPrinted>2018-04-26T15:27:44Z</cp:lastPrinted>
  <dcterms:created xsi:type="dcterms:W3CDTF">2009-08-19T21:38:30Z</dcterms:created>
  <dcterms:modified xsi:type="dcterms:W3CDTF">2019-04-23T22:00:23Z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0x010100D6D5A084417874488C6D03ECD54967AD</vt:lpwstr>
  </property>
</Properties>
</file>