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1" r:id="rId1"/>
  </p:sldMasterIdLst>
  <p:notesMasterIdLst>
    <p:notesMasterId r:id="rId20"/>
  </p:notesMasterIdLst>
  <p:sldIdLst>
    <p:sldId id="278" r:id="rId2"/>
    <p:sldId id="274" r:id="rId3"/>
    <p:sldId id="257" r:id="rId4"/>
    <p:sldId id="258" r:id="rId5"/>
    <p:sldId id="259" r:id="rId6"/>
    <p:sldId id="260" r:id="rId7"/>
    <p:sldId id="261" r:id="rId8"/>
    <p:sldId id="262" r:id="rId9"/>
    <p:sldId id="263" r:id="rId10"/>
    <p:sldId id="264" r:id="rId11"/>
    <p:sldId id="266" r:id="rId12"/>
    <p:sldId id="267" r:id="rId13"/>
    <p:sldId id="268" r:id="rId14"/>
    <p:sldId id="269" r:id="rId15"/>
    <p:sldId id="282" r:id="rId16"/>
    <p:sldId id="271" r:id="rId17"/>
    <p:sldId id="270" r:id="rId18"/>
    <p:sldId id="28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8" autoAdjust="0"/>
    <p:restoredTop sz="86994" autoAdjust="0"/>
  </p:normalViewPr>
  <p:slideViewPr>
    <p:cSldViewPr snapToGrid="0">
      <p:cViewPr varScale="1">
        <p:scale>
          <a:sx n="95" d="100"/>
          <a:sy n="95" d="100"/>
        </p:scale>
        <p:origin x="2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F075CF-7DE5-4AEC-9AE0-8CF6FD4F0542}" type="datetimeFigureOut">
              <a:rPr lang="en-US" smtClean="0"/>
              <a:t>3/7/2022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67AC78-AEFA-4253-8102-9E74C704EEB5}" type="slidenum">
              <a:rPr lang="en-US" smtClean="0"/>
              <a:t>‹#›</a:t>
            </a:fld>
            <a:endParaRPr lang="en-US"/>
          </a:p>
        </p:txBody>
      </p:sp>
    </p:spTree>
    <p:extLst>
      <p:ext uri="{BB962C8B-B14F-4D97-AF65-F5344CB8AC3E}">
        <p14:creationId xmlns:p14="http://schemas.microsoft.com/office/powerpoint/2010/main" val="553508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Work in the Animal &amp; Bylaw Ser</a:t>
            </a:r>
            <a:r>
              <a:rPr lang="en-US" baseline="0" dirty="0"/>
              <a:t>vices Centre on Portland Street</a:t>
            </a:r>
          </a:p>
          <a:p>
            <a:pPr marL="171450" indent="-171450">
              <a:buFontTx/>
              <a:buChar char="-"/>
            </a:pPr>
            <a:r>
              <a:rPr lang="en-US" baseline="0" dirty="0"/>
              <a:t>Animal Shelter</a:t>
            </a:r>
          </a:p>
        </p:txBody>
      </p:sp>
      <p:sp>
        <p:nvSpPr>
          <p:cNvPr id="4" name="Slide Number Placeholder 3"/>
          <p:cNvSpPr>
            <a:spLocks noGrp="1"/>
          </p:cNvSpPr>
          <p:nvPr>
            <p:ph type="sldNum" sz="quarter" idx="10"/>
          </p:nvPr>
        </p:nvSpPr>
        <p:spPr/>
        <p:txBody>
          <a:bodyPr/>
          <a:lstStyle/>
          <a:p>
            <a:fld id="{5BE4C071-A441-4912-B55F-4CD5CC1B7F72}" type="slidenum">
              <a:rPr lang="en-CA" smtClean="0"/>
              <a:pPr/>
              <a:t>1</a:t>
            </a:fld>
            <a:endParaRPr lang="en-CA"/>
          </a:p>
        </p:txBody>
      </p:sp>
    </p:spTree>
    <p:extLst>
      <p:ext uri="{BB962C8B-B14F-4D97-AF65-F5344CB8AC3E}">
        <p14:creationId xmlns:p14="http://schemas.microsoft.com/office/powerpoint/2010/main" val="735699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https://youtu.be/Oy5t_n6avrY</a:t>
            </a:r>
          </a:p>
        </p:txBody>
      </p:sp>
      <p:sp>
        <p:nvSpPr>
          <p:cNvPr id="4" name="Slide Number Placeholder 3"/>
          <p:cNvSpPr>
            <a:spLocks noGrp="1"/>
          </p:cNvSpPr>
          <p:nvPr>
            <p:ph type="sldNum" sz="quarter" idx="5"/>
          </p:nvPr>
        </p:nvSpPr>
        <p:spPr/>
        <p:txBody>
          <a:bodyPr/>
          <a:lstStyle/>
          <a:p>
            <a:fld id="{5A67AC78-AEFA-4253-8102-9E74C704EEB5}" type="slidenum">
              <a:rPr lang="en-US" smtClean="0"/>
              <a:t>2</a:t>
            </a:fld>
            <a:endParaRPr lang="en-US"/>
          </a:p>
        </p:txBody>
      </p:sp>
    </p:spTree>
    <p:extLst>
      <p:ext uri="{BB962C8B-B14F-4D97-AF65-F5344CB8AC3E}">
        <p14:creationId xmlns:p14="http://schemas.microsoft.com/office/powerpoint/2010/main" val="81381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https://youtu.be/50juXRLhLUQ</a:t>
            </a:r>
          </a:p>
        </p:txBody>
      </p:sp>
      <p:sp>
        <p:nvSpPr>
          <p:cNvPr id="4" name="Slide Number Placeholder 3"/>
          <p:cNvSpPr>
            <a:spLocks noGrp="1"/>
          </p:cNvSpPr>
          <p:nvPr>
            <p:ph type="sldNum" sz="quarter" idx="5"/>
          </p:nvPr>
        </p:nvSpPr>
        <p:spPr/>
        <p:txBody>
          <a:bodyPr/>
          <a:lstStyle/>
          <a:p>
            <a:fld id="{5A67AC78-AEFA-4253-8102-9E74C704EEB5}" type="slidenum">
              <a:rPr lang="en-US" smtClean="0"/>
              <a:t>15</a:t>
            </a:fld>
            <a:endParaRPr lang="en-US"/>
          </a:p>
        </p:txBody>
      </p:sp>
    </p:spTree>
    <p:extLst>
      <p:ext uri="{BB962C8B-B14F-4D97-AF65-F5344CB8AC3E}">
        <p14:creationId xmlns:p14="http://schemas.microsoft.com/office/powerpoint/2010/main" val="1319689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https://youtu.be/Xga4qBml6Rw</a:t>
            </a:r>
          </a:p>
        </p:txBody>
      </p:sp>
      <p:sp>
        <p:nvSpPr>
          <p:cNvPr id="4" name="Slide Number Placeholder 3"/>
          <p:cNvSpPr>
            <a:spLocks noGrp="1"/>
          </p:cNvSpPr>
          <p:nvPr>
            <p:ph type="sldNum" sz="quarter" idx="5"/>
          </p:nvPr>
        </p:nvSpPr>
        <p:spPr/>
        <p:txBody>
          <a:bodyPr/>
          <a:lstStyle/>
          <a:p>
            <a:fld id="{5A67AC78-AEFA-4253-8102-9E74C704EEB5}" type="slidenum">
              <a:rPr lang="en-US" smtClean="0"/>
              <a:t>16</a:t>
            </a:fld>
            <a:endParaRPr lang="en-US"/>
          </a:p>
        </p:txBody>
      </p:sp>
    </p:spTree>
    <p:extLst>
      <p:ext uri="{BB962C8B-B14F-4D97-AF65-F5344CB8AC3E}">
        <p14:creationId xmlns:p14="http://schemas.microsoft.com/office/powerpoint/2010/main" val="2296508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F76186-1E76-4208-AC4B-FD6A63F6F919}"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8033E-C708-4903-9892-F7207441E18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2365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F76186-1E76-4208-AC4B-FD6A63F6F919}"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8033E-C708-4903-9892-F7207441E180}" type="slidenum">
              <a:rPr lang="en-US" smtClean="0"/>
              <a:t>‹#›</a:t>
            </a:fld>
            <a:endParaRPr lang="en-US"/>
          </a:p>
        </p:txBody>
      </p:sp>
    </p:spTree>
    <p:extLst>
      <p:ext uri="{BB962C8B-B14F-4D97-AF65-F5344CB8AC3E}">
        <p14:creationId xmlns:p14="http://schemas.microsoft.com/office/powerpoint/2010/main" val="2122558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F76186-1E76-4208-AC4B-FD6A63F6F919}"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8033E-C708-4903-9892-F7207441E180}" type="slidenum">
              <a:rPr lang="en-US" smtClean="0"/>
              <a:t>‹#›</a:t>
            </a:fld>
            <a:endParaRPr lang="en-US"/>
          </a:p>
        </p:txBody>
      </p:sp>
    </p:spTree>
    <p:extLst>
      <p:ext uri="{BB962C8B-B14F-4D97-AF65-F5344CB8AC3E}">
        <p14:creationId xmlns:p14="http://schemas.microsoft.com/office/powerpoint/2010/main" val="1581540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omparison">
    <p:bg>
      <p:bgPr>
        <a:solidFill>
          <a:schemeClr val="bg1"/>
        </a:solidFill>
        <a:effectLst/>
      </p:bgPr>
    </p:bg>
    <p:spTree>
      <p:nvGrpSpPr>
        <p:cNvPr id="1" name=""/>
        <p:cNvGrpSpPr/>
        <p:nvPr/>
      </p:nvGrpSpPr>
      <p:grpSpPr>
        <a:xfrm>
          <a:off x="0" y="0"/>
          <a:ext cx="0" cy="0"/>
          <a:chOff x="0" y="0"/>
          <a:chExt cx="0" cy="0"/>
        </a:xfrm>
      </p:grpSpPr>
      <p:sp>
        <p:nvSpPr>
          <p:cNvPr id="16" name="Picture Placeholder 15"/>
          <p:cNvSpPr>
            <a:spLocks noGrp="1"/>
          </p:cNvSpPr>
          <p:nvPr>
            <p:ph type="pic" sz="quarter" idx="14"/>
          </p:nvPr>
        </p:nvSpPr>
        <p:spPr>
          <a:xfrm>
            <a:off x="6096000" y="0"/>
            <a:ext cx="6096000" cy="6629400"/>
          </a:xfrm>
          <a:prstGeom prst="rect">
            <a:avLst/>
          </a:prstGeom>
          <a:blipFill dpi="0" rotWithShape="1">
            <a:blip r:embed="rId2" cstate="print"/>
            <a:srcRect/>
            <a:stretch>
              <a:fillRect b="-1500"/>
            </a:stretch>
          </a:blipFill>
        </p:spPr>
        <p:txBody>
          <a:bodyPr>
            <a:normAutofit/>
          </a:bodyPr>
          <a:lstStyle>
            <a:lvl1pPr>
              <a:buNone/>
              <a:defRPr sz="800"/>
            </a:lvl1pPr>
          </a:lstStyle>
          <a:p>
            <a:endParaRPr lang="en-CA" dirty="0"/>
          </a:p>
        </p:txBody>
      </p:sp>
      <p:sp>
        <p:nvSpPr>
          <p:cNvPr id="7" name="Date Placeholder 6"/>
          <p:cNvSpPr>
            <a:spLocks noGrp="1"/>
          </p:cNvSpPr>
          <p:nvPr>
            <p:ph type="dt" sz="half" idx="10"/>
          </p:nvPr>
        </p:nvSpPr>
        <p:spPr/>
        <p:txBody>
          <a:bodyPr/>
          <a:lstStyle/>
          <a:p>
            <a:fld id="{DC052565-F913-4F5C-A42B-99A27B7FD412}" type="datetime1">
              <a:rPr lang="en-CA" smtClean="0"/>
              <a:pPr/>
              <a:t>2022-03-07</a:t>
            </a:fld>
            <a:endParaRPr lang="en-CA"/>
          </a:p>
        </p:txBody>
      </p:sp>
      <p:sp>
        <p:nvSpPr>
          <p:cNvPr id="8" name="Footer Placeholder 7"/>
          <p:cNvSpPr>
            <a:spLocks noGrp="1"/>
          </p:cNvSpPr>
          <p:nvPr>
            <p:ph type="ftr" sz="quarter" idx="11"/>
          </p:nvPr>
        </p:nvSpPr>
        <p:spPr/>
        <p:txBody>
          <a:bodyPr/>
          <a:lstStyle/>
          <a:p>
            <a:r>
              <a:rPr lang="en-CA"/>
              <a:t>Presentation</a:t>
            </a:r>
          </a:p>
        </p:txBody>
      </p:sp>
      <p:sp>
        <p:nvSpPr>
          <p:cNvPr id="9" name="Slide Number Placeholder 8"/>
          <p:cNvSpPr>
            <a:spLocks noGrp="1"/>
          </p:cNvSpPr>
          <p:nvPr>
            <p:ph type="sldNum" sz="quarter" idx="12"/>
          </p:nvPr>
        </p:nvSpPr>
        <p:spPr/>
        <p:txBody>
          <a:bodyPr/>
          <a:lstStyle/>
          <a:p>
            <a:fld id="{C2BB63E6-1595-49DD-946C-2DD7DBDEF40D}" type="slidenum">
              <a:rPr lang="en-CA" smtClean="0"/>
              <a:pPr/>
              <a:t>‹#›</a:t>
            </a:fld>
            <a:endParaRPr lang="en-CA"/>
          </a:p>
        </p:txBody>
      </p:sp>
      <p:sp>
        <p:nvSpPr>
          <p:cNvPr id="11" name="Text Placeholder 2"/>
          <p:cNvSpPr>
            <a:spLocks noGrp="1"/>
          </p:cNvSpPr>
          <p:nvPr>
            <p:ph type="body" idx="13" hasCustomPrompt="1"/>
          </p:nvPr>
        </p:nvSpPr>
        <p:spPr>
          <a:xfrm>
            <a:off x="609600" y="1676400"/>
            <a:ext cx="5283200" cy="4800600"/>
          </a:xfrm>
          <a:prstGeom prst="rect">
            <a:avLst/>
          </a:prstGeom>
        </p:spPr>
        <p:txBody>
          <a:bodyPr lIns="0" tIns="0" rIns="0" bIns="0" numCol="2" anchor="t" anchorCtr="0">
            <a:normAutofit/>
          </a:bodyPr>
          <a:lstStyle>
            <a:lvl1pPr marL="0" indent="0">
              <a:lnSpc>
                <a:spcPct val="150000"/>
              </a:lnSpc>
              <a:buNone/>
              <a:defRPr sz="1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Body copy goes here</a:t>
            </a:r>
          </a:p>
        </p:txBody>
      </p:sp>
      <p:sp>
        <p:nvSpPr>
          <p:cNvPr id="19" name="Rectangle 18"/>
          <p:cNvSpPr/>
          <p:nvPr userDrawn="1"/>
        </p:nvSpPr>
        <p:spPr>
          <a:xfrm>
            <a:off x="406400" y="0"/>
            <a:ext cx="2145792" cy="804672"/>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Text Placeholder 3"/>
          <p:cNvSpPr>
            <a:spLocks noGrp="1"/>
          </p:cNvSpPr>
          <p:nvPr userDrawn="1">
            <p:ph type="body" idx="20"/>
          </p:nvPr>
        </p:nvSpPr>
        <p:spPr>
          <a:xfrm>
            <a:off x="607483" y="1143000"/>
            <a:ext cx="5285317" cy="381000"/>
          </a:xfrm>
          <a:prstGeom prst="rect">
            <a:avLst/>
          </a:prstGeom>
        </p:spPr>
        <p:txBody>
          <a:bodyPr lIns="0" tIns="0" rIns="0" bIns="0"/>
          <a:lstStyle>
            <a:lvl1pPr>
              <a:buNone/>
              <a:defRPr sz="1800" b="1"/>
            </a:lvl1pPr>
          </a:lstStyle>
          <a:p>
            <a:endParaRPr lang="en-CA" dirty="0"/>
          </a:p>
        </p:txBody>
      </p:sp>
      <p:sp>
        <p:nvSpPr>
          <p:cNvPr id="12" name="TextBox 11"/>
          <p:cNvSpPr txBox="1"/>
          <p:nvPr userDrawn="1"/>
        </p:nvSpPr>
        <p:spPr>
          <a:xfrm>
            <a:off x="10566400" y="6629400"/>
            <a:ext cx="1117600" cy="261610"/>
          </a:xfrm>
          <a:prstGeom prst="rect">
            <a:avLst/>
          </a:prstGeom>
          <a:noFill/>
        </p:spPr>
        <p:txBody>
          <a:bodyPr wrap="square" rtlCol="0">
            <a:spAutoFit/>
          </a:bodyPr>
          <a:lstStyle/>
          <a:p>
            <a:r>
              <a:rPr lang="en-US" sz="1100" dirty="0">
                <a:solidFill>
                  <a:schemeClr val="bg1">
                    <a:lumMod val="50000"/>
                  </a:schemeClr>
                </a:solidFill>
              </a:rPr>
              <a:t>V03</a:t>
            </a:r>
            <a:endParaRPr lang="en-CA" sz="1100" dirty="0">
              <a:solidFill>
                <a:schemeClr val="bg1">
                  <a:lumMod val="50000"/>
                </a:schemeClr>
              </a:solidFill>
            </a:endParaRPr>
          </a:p>
        </p:txBody>
      </p:sp>
    </p:spTree>
    <p:extLst>
      <p:ext uri="{BB962C8B-B14F-4D97-AF65-F5344CB8AC3E}">
        <p14:creationId xmlns:p14="http://schemas.microsoft.com/office/powerpoint/2010/main" val="3826187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66" name="Picture Placeholder 15"/>
          <p:cNvSpPr>
            <a:spLocks noGrp="1"/>
          </p:cNvSpPr>
          <p:nvPr>
            <p:ph type="pic" idx="13"/>
          </p:nvPr>
        </p:nvSpPr>
        <p:spPr>
          <a:xfrm>
            <a:off x="6096000" y="0"/>
            <a:ext cx="6096000" cy="6629400"/>
          </a:xfrm>
          <a:prstGeom prst="rect">
            <a:avLst/>
          </a:prstGeom>
        </p:spPr>
        <p:txBody>
          <a:bodyPr lIns="91439" rIns="91439"/>
          <a:lstStyle/>
          <a:p>
            <a:endParaRP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8" name="Body Level One…"/>
          <p:cNvSpPr txBox="1">
            <a:spLocks noGrp="1"/>
          </p:cNvSpPr>
          <p:nvPr>
            <p:ph type="body" sz="half" idx="1"/>
          </p:nvPr>
        </p:nvSpPr>
        <p:spPr>
          <a:xfrm>
            <a:off x="609600" y="1676400"/>
            <a:ext cx="5283200" cy="4800600"/>
          </a:xfrm>
          <a:prstGeom prst="rect">
            <a:avLst/>
          </a:prstGeom>
        </p:spPr>
        <p:txBody>
          <a:bodyPr lIns="0" tIns="0" rIns="0" bIns="0" numCol="2">
            <a:normAutofit/>
          </a:bodyPr>
          <a:lstStyle>
            <a:lvl1pPr marL="0" indent="0">
              <a:lnSpc>
                <a:spcPct val="150000"/>
              </a:lnSpc>
              <a:spcBef>
                <a:spcPts val="200"/>
              </a:spcBef>
              <a:buSzTx/>
              <a:buFontTx/>
              <a:buNone/>
              <a:defRPr sz="1200"/>
            </a:lvl1pPr>
            <a:lvl2pPr marL="0" indent="457200">
              <a:lnSpc>
                <a:spcPct val="150000"/>
              </a:lnSpc>
              <a:spcBef>
                <a:spcPts val="200"/>
              </a:spcBef>
              <a:buSzTx/>
              <a:buFontTx/>
              <a:buNone/>
              <a:defRPr sz="1200"/>
            </a:lvl2pPr>
            <a:lvl3pPr marL="0" indent="914400">
              <a:lnSpc>
                <a:spcPct val="150000"/>
              </a:lnSpc>
              <a:spcBef>
                <a:spcPts val="200"/>
              </a:spcBef>
              <a:buSzTx/>
              <a:buFontTx/>
              <a:buNone/>
              <a:defRPr sz="1200"/>
            </a:lvl3pPr>
            <a:lvl4pPr marL="0" indent="1371600">
              <a:lnSpc>
                <a:spcPct val="150000"/>
              </a:lnSpc>
              <a:spcBef>
                <a:spcPts val="200"/>
              </a:spcBef>
              <a:buSzTx/>
              <a:buFontTx/>
              <a:buNone/>
              <a:defRPr sz="1200"/>
            </a:lvl4pPr>
            <a:lvl5pPr marL="0" indent="1828800">
              <a:lnSpc>
                <a:spcPct val="150000"/>
              </a:lnSpc>
              <a:spcBef>
                <a:spcPts val="200"/>
              </a:spcBef>
              <a:buSzTx/>
              <a:buFontTx/>
              <a:buNone/>
              <a:defRPr sz="1200"/>
            </a:lvl5pPr>
          </a:lstStyle>
          <a:p>
            <a:r>
              <a:t>Body Level One</a:t>
            </a:r>
          </a:p>
          <a:p>
            <a:pPr lvl="1"/>
            <a:r>
              <a:t>Body Level Two</a:t>
            </a:r>
          </a:p>
          <a:p>
            <a:pPr lvl="2"/>
            <a:r>
              <a:t>Body Level Three</a:t>
            </a:r>
          </a:p>
          <a:p>
            <a:pPr lvl="3"/>
            <a:r>
              <a:t>Body Level Four</a:t>
            </a:r>
          </a:p>
          <a:p>
            <a:pPr lvl="4"/>
            <a:r>
              <a:t>Body Level Five</a:t>
            </a:r>
          </a:p>
        </p:txBody>
      </p:sp>
      <p:sp>
        <p:nvSpPr>
          <p:cNvPr id="69" name="Text Placeholder 3"/>
          <p:cNvSpPr>
            <a:spLocks noGrp="1"/>
          </p:cNvSpPr>
          <p:nvPr>
            <p:ph type="body" sz="quarter" idx="14"/>
          </p:nvPr>
        </p:nvSpPr>
        <p:spPr>
          <a:xfrm>
            <a:off x="607483" y="1143000"/>
            <a:ext cx="5285317" cy="381000"/>
          </a:xfrm>
          <a:prstGeom prst="rect">
            <a:avLst/>
          </a:prstGeom>
        </p:spPr>
        <p:txBody>
          <a:bodyPr lIns="0" tIns="0" rIns="0" bIns="0">
            <a:normAutofit/>
          </a:bodyPr>
          <a:lstStyle>
            <a:lvl1pPr>
              <a:spcBef>
                <a:spcPts val="400"/>
              </a:spcBef>
              <a:buSzTx/>
              <a:buFontTx/>
              <a:buNone/>
              <a:defRPr sz="1800" b="1"/>
            </a:lvl1pPr>
          </a:lstStyle>
          <a:p>
            <a:pPr>
              <a:spcBef>
                <a:spcPts val="400"/>
              </a:spcBef>
              <a:buSzTx/>
              <a:buFontTx/>
              <a:buNone/>
              <a:defRPr sz="1800" b="1"/>
            </a:pPr>
            <a:endParaRPr/>
          </a:p>
        </p:txBody>
      </p:sp>
    </p:spTree>
    <p:extLst>
      <p:ext uri="{BB962C8B-B14F-4D97-AF65-F5344CB8AC3E}">
        <p14:creationId xmlns:p14="http://schemas.microsoft.com/office/powerpoint/2010/main" val="34522583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F76186-1E76-4208-AC4B-FD6A63F6F919}"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8033E-C708-4903-9892-F7207441E180}" type="slidenum">
              <a:rPr lang="en-US" smtClean="0"/>
              <a:t>‹#›</a:t>
            </a:fld>
            <a:endParaRPr lang="en-US"/>
          </a:p>
        </p:txBody>
      </p:sp>
    </p:spTree>
    <p:extLst>
      <p:ext uri="{BB962C8B-B14F-4D97-AF65-F5344CB8AC3E}">
        <p14:creationId xmlns:p14="http://schemas.microsoft.com/office/powerpoint/2010/main" val="3089182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F76186-1E76-4208-AC4B-FD6A63F6F919}"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08033E-C708-4903-9892-F7207441E18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4562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F76186-1E76-4208-AC4B-FD6A63F6F919}"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08033E-C708-4903-9892-F7207441E180}" type="slidenum">
              <a:rPr lang="en-US" smtClean="0"/>
              <a:t>‹#›</a:t>
            </a:fld>
            <a:endParaRPr lang="en-US"/>
          </a:p>
        </p:txBody>
      </p:sp>
    </p:spTree>
    <p:extLst>
      <p:ext uri="{BB962C8B-B14F-4D97-AF65-F5344CB8AC3E}">
        <p14:creationId xmlns:p14="http://schemas.microsoft.com/office/powerpoint/2010/main" val="3337559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F76186-1E76-4208-AC4B-FD6A63F6F919}" type="datetimeFigureOut">
              <a:rPr lang="en-US" smtClean="0"/>
              <a:t>3/7/2022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08033E-C708-4903-9892-F7207441E180}" type="slidenum">
              <a:rPr lang="en-US" smtClean="0"/>
              <a:t>‹#›</a:t>
            </a:fld>
            <a:endParaRPr lang="en-US"/>
          </a:p>
        </p:txBody>
      </p:sp>
    </p:spTree>
    <p:extLst>
      <p:ext uri="{BB962C8B-B14F-4D97-AF65-F5344CB8AC3E}">
        <p14:creationId xmlns:p14="http://schemas.microsoft.com/office/powerpoint/2010/main" val="1653264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F76186-1E76-4208-AC4B-FD6A63F6F919}" type="datetimeFigureOut">
              <a:rPr lang="en-US" smtClean="0"/>
              <a:t>3/7/2022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08033E-C708-4903-9892-F7207441E180}" type="slidenum">
              <a:rPr lang="en-US" smtClean="0"/>
              <a:t>‹#›</a:t>
            </a:fld>
            <a:endParaRPr lang="en-US"/>
          </a:p>
        </p:txBody>
      </p:sp>
    </p:spTree>
    <p:extLst>
      <p:ext uri="{BB962C8B-B14F-4D97-AF65-F5344CB8AC3E}">
        <p14:creationId xmlns:p14="http://schemas.microsoft.com/office/powerpoint/2010/main" val="2752840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CF76186-1E76-4208-AC4B-FD6A63F6F919}" type="datetimeFigureOut">
              <a:rPr lang="en-US" smtClean="0"/>
              <a:t>3/7/2022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408033E-C708-4903-9892-F7207441E180}" type="slidenum">
              <a:rPr lang="en-US" smtClean="0"/>
              <a:t>‹#›</a:t>
            </a:fld>
            <a:endParaRPr lang="en-US"/>
          </a:p>
        </p:txBody>
      </p:sp>
    </p:spTree>
    <p:extLst>
      <p:ext uri="{BB962C8B-B14F-4D97-AF65-F5344CB8AC3E}">
        <p14:creationId xmlns:p14="http://schemas.microsoft.com/office/powerpoint/2010/main" val="2012383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CF76186-1E76-4208-AC4B-FD6A63F6F919}" type="datetimeFigureOut">
              <a:rPr lang="en-US" smtClean="0"/>
              <a:t>3/7/2022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408033E-C708-4903-9892-F7207441E180}" type="slidenum">
              <a:rPr lang="en-US" smtClean="0"/>
              <a:t>‹#›</a:t>
            </a:fld>
            <a:endParaRPr lang="en-US"/>
          </a:p>
        </p:txBody>
      </p:sp>
    </p:spTree>
    <p:extLst>
      <p:ext uri="{BB962C8B-B14F-4D97-AF65-F5344CB8AC3E}">
        <p14:creationId xmlns:p14="http://schemas.microsoft.com/office/powerpoint/2010/main" val="3500802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F76186-1E76-4208-AC4B-FD6A63F6F919}"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08033E-C708-4903-9892-F7207441E180}" type="slidenum">
              <a:rPr lang="en-US" smtClean="0"/>
              <a:t>‹#›</a:t>
            </a:fld>
            <a:endParaRPr lang="en-US"/>
          </a:p>
        </p:txBody>
      </p:sp>
    </p:spTree>
    <p:extLst>
      <p:ext uri="{BB962C8B-B14F-4D97-AF65-F5344CB8AC3E}">
        <p14:creationId xmlns:p14="http://schemas.microsoft.com/office/powerpoint/2010/main" val="3496287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CF76186-1E76-4208-AC4B-FD6A63F6F919}" type="datetimeFigureOut">
              <a:rPr lang="en-US" smtClean="0"/>
              <a:t>3/7/2022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408033E-C708-4903-9892-F7207441E180}"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754519"/>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23.jpe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hyperlink" Target="https://youtu.be/50juXRLhLUQ"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hyperlink" Target="https://youtu.be/Xga4qBml6Rw"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0.jp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9.xm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hyperlink" Target="https://youtu.be/Oy5t_n6avrY"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03603" y="5952430"/>
            <a:ext cx="2051401" cy="215444"/>
          </a:xfrm>
          <a:prstGeom prst="rect">
            <a:avLst/>
          </a:prstGeom>
          <a:noFill/>
        </p:spPr>
        <p:txBody>
          <a:bodyPr wrap="square" rtlCol="0">
            <a:spAutoFit/>
          </a:bodyPr>
          <a:lstStyle/>
          <a:p>
            <a:pPr algn="ctr"/>
            <a:r>
              <a:rPr lang="en-US" sz="800" b="1" dirty="0">
                <a:solidFill>
                  <a:schemeClr val="bg2">
                    <a:lumMod val="10000"/>
                  </a:schemeClr>
                </a:solidFill>
              </a:rPr>
              <a:t>.</a:t>
            </a:r>
          </a:p>
        </p:txBody>
      </p:sp>
      <p:sp>
        <p:nvSpPr>
          <p:cNvPr id="2" name="TextBox 1"/>
          <p:cNvSpPr txBox="1"/>
          <p:nvPr/>
        </p:nvSpPr>
        <p:spPr>
          <a:xfrm>
            <a:off x="1057298" y="1761232"/>
            <a:ext cx="5438751" cy="4062651"/>
          </a:xfrm>
          <a:prstGeom prst="rect">
            <a:avLst/>
          </a:prstGeom>
          <a:noFill/>
        </p:spPr>
        <p:txBody>
          <a:bodyPr wrap="square" rtlCol="0">
            <a:spAutoFit/>
          </a:bodyPr>
          <a:lstStyle/>
          <a:p>
            <a:pPr algn="ctr"/>
            <a:r>
              <a:rPr lang="en-US" sz="2600" b="1" dirty="0">
                <a:solidFill>
                  <a:schemeClr val="bg2">
                    <a:lumMod val="10000"/>
                  </a:schemeClr>
                </a:solidFill>
              </a:rPr>
              <a:t> </a:t>
            </a:r>
          </a:p>
          <a:p>
            <a:pPr algn="ctr"/>
            <a:r>
              <a:rPr lang="en-US" sz="2600" b="1" dirty="0">
                <a:solidFill>
                  <a:schemeClr val="accent3">
                    <a:lumMod val="75000"/>
                  </a:schemeClr>
                </a:solidFill>
              </a:rPr>
              <a:t>My name is Janette Meyer </a:t>
            </a:r>
          </a:p>
          <a:p>
            <a:pPr algn="ctr"/>
            <a:endParaRPr lang="en-US" sz="2600" b="1" dirty="0">
              <a:solidFill>
                <a:schemeClr val="bg2">
                  <a:lumMod val="10000"/>
                </a:schemeClr>
              </a:solidFill>
            </a:endParaRPr>
          </a:p>
          <a:p>
            <a:pPr algn="ctr"/>
            <a:r>
              <a:rPr lang="en-US" sz="2000" b="1" dirty="0">
                <a:solidFill>
                  <a:schemeClr val="accent3">
                    <a:lumMod val="75000"/>
                  </a:schemeClr>
                </a:solidFill>
              </a:rPr>
              <a:t>I work for The City of Calgary at the Animal &amp; Bylaw Services Centre</a:t>
            </a:r>
          </a:p>
          <a:p>
            <a:pPr algn="ctr"/>
            <a:r>
              <a:rPr lang="en-US" sz="2000" b="1" dirty="0">
                <a:solidFill>
                  <a:schemeClr val="accent3">
                    <a:lumMod val="75000"/>
                  </a:schemeClr>
                </a:solidFill>
              </a:rPr>
              <a:t>as an Animal </a:t>
            </a:r>
            <a:r>
              <a:rPr lang="en-US" sz="2000" b="1" dirty="0" err="1">
                <a:solidFill>
                  <a:schemeClr val="accent3">
                    <a:lumMod val="75000"/>
                  </a:schemeClr>
                </a:solidFill>
              </a:rPr>
              <a:t>Behaviour</a:t>
            </a:r>
            <a:r>
              <a:rPr lang="en-US" sz="2000" b="1" dirty="0">
                <a:solidFill>
                  <a:schemeClr val="accent3">
                    <a:lumMod val="75000"/>
                  </a:schemeClr>
                </a:solidFill>
              </a:rPr>
              <a:t> Coordinator.</a:t>
            </a:r>
          </a:p>
          <a:p>
            <a:pPr algn="ctr"/>
            <a:endParaRPr lang="en-US" sz="2000" b="1" dirty="0">
              <a:solidFill>
                <a:schemeClr val="accent3">
                  <a:lumMod val="75000"/>
                </a:schemeClr>
              </a:solidFill>
            </a:endParaRPr>
          </a:p>
          <a:p>
            <a:pPr algn="ctr"/>
            <a:r>
              <a:rPr lang="en-US" sz="2000" b="1" dirty="0">
                <a:solidFill>
                  <a:schemeClr val="accent3">
                    <a:lumMod val="75000"/>
                  </a:schemeClr>
                </a:solidFill>
              </a:rPr>
              <a:t>Training dogs, performing assessments to make sure that dogs and cats are safe for adoption, and working with public education with events such as the Safety Expo are some of the things that I do in my daily job.</a:t>
            </a: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12854" r="-468"/>
          <a:stretch/>
        </p:blipFill>
        <p:spPr>
          <a:xfrm>
            <a:off x="6859684" y="577394"/>
            <a:ext cx="4446994" cy="5590480"/>
          </a:xfrm>
          <a:prstGeom prst="rect">
            <a:avLst/>
          </a:prstGeom>
        </p:spPr>
      </p:pic>
      <p:sp>
        <p:nvSpPr>
          <p:cNvPr id="3" name="Rectangle 2"/>
          <p:cNvSpPr/>
          <p:nvPr/>
        </p:nvSpPr>
        <p:spPr>
          <a:xfrm>
            <a:off x="2779128" y="1053346"/>
            <a:ext cx="1577676"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spc="0" dirty="0">
                <a:ln/>
                <a:solidFill>
                  <a:schemeClr val="accent3"/>
                </a:solidFill>
                <a:effectLst/>
              </a:rPr>
              <a:t>Hello! </a:t>
            </a:r>
          </a:p>
        </p:txBody>
      </p:sp>
    </p:spTree>
    <p:extLst>
      <p:ext uri="{BB962C8B-B14F-4D97-AF65-F5344CB8AC3E}">
        <p14:creationId xmlns:p14="http://schemas.microsoft.com/office/powerpoint/2010/main" val="1899468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51.jpeg" descr="image51.jpeg"/>
          <p:cNvPicPr>
            <a:picLocks noGrp="1" noChangeAspect="1"/>
          </p:cNvPicPr>
          <p:nvPr>
            <p:ph type="pic" idx="1"/>
          </p:nvPr>
        </p:nvPicPr>
        <p:blipFill>
          <a:blip r:embed="rId4"/>
          <a:srcRect t="22519" b="22519"/>
          <a:stretch>
            <a:fillRect/>
          </a:stretch>
        </p:blipFill>
        <p:spPr>
          <a:xfrm>
            <a:off x="1484676" y="3204723"/>
            <a:ext cx="3801543" cy="2851157"/>
          </a:xfrm>
          <a:prstGeom prst="rect">
            <a:avLst/>
          </a:prstGeom>
          <a:ln w="12700">
            <a:miter lim="400000"/>
          </a:ln>
          <a:effectLst>
            <a:glow rad="228600">
              <a:schemeClr val="accent1">
                <a:satMod val="175000"/>
                <a:alpha val="40000"/>
              </a:schemeClr>
            </a:glow>
          </a:effectLst>
        </p:spPr>
      </p:pic>
      <p:sp>
        <p:nvSpPr>
          <p:cNvPr id="653" name="Text Placeholder 3"/>
          <p:cNvSpPr txBox="1">
            <a:spLocks noGrp="1"/>
          </p:cNvSpPr>
          <p:nvPr>
            <p:ph type="body" sz="half" idx="2"/>
          </p:nvPr>
        </p:nvSpPr>
        <p:spPr>
          <a:prstGeom prst="rect">
            <a:avLst/>
          </a:prstGeom>
        </p:spPr>
        <p:txBody>
          <a:bodyPr/>
          <a:lstStyle/>
          <a:p>
            <a:r>
              <a:t>   </a:t>
            </a:r>
          </a:p>
        </p:txBody>
      </p:sp>
      <p:pic>
        <p:nvPicPr>
          <p:cNvPr id="8" name="image65.jpeg" descr="image65.jpeg"/>
          <p:cNvPicPr>
            <a:picLocks noChangeAspect="1"/>
          </p:cNvPicPr>
          <p:nvPr/>
        </p:nvPicPr>
        <p:blipFill>
          <a:blip r:embed="rId5"/>
          <a:srcRect l="14725" r="14725"/>
          <a:stretch>
            <a:fillRect/>
          </a:stretch>
        </p:blipFill>
        <p:spPr>
          <a:xfrm>
            <a:off x="7924395" y="1318915"/>
            <a:ext cx="3161545" cy="3347517"/>
          </a:xfrm>
          <a:prstGeom prst="rect">
            <a:avLst/>
          </a:prstGeom>
          <a:ln w="12700">
            <a:miter lim="400000"/>
          </a:ln>
          <a:effectLst>
            <a:glow rad="228600">
              <a:schemeClr val="accent4">
                <a:satMod val="175000"/>
                <a:alpha val="40000"/>
              </a:schemeClr>
            </a:glow>
          </a:effec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2" name="Rectangle 1"/>
          <p:cNvSpPr/>
          <p:nvPr/>
        </p:nvSpPr>
        <p:spPr>
          <a:xfrm>
            <a:off x="1484676" y="395584"/>
            <a:ext cx="8307023"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5400" b="1" cap="none" spc="0" dirty="0">
                <a:ln/>
                <a:solidFill>
                  <a:schemeClr val="accent3"/>
                </a:solidFill>
                <a:effectLst/>
              </a:rPr>
              <a:t>Looking Away </a:t>
            </a:r>
          </a:p>
          <a:p>
            <a:r>
              <a:rPr lang="en-US" sz="5400" b="1" cap="none" spc="0" dirty="0">
                <a:ln/>
                <a:solidFill>
                  <a:schemeClr val="accent3"/>
                </a:solidFill>
                <a:effectLst/>
              </a:rPr>
              <a:t>       &amp; Moving Away</a:t>
            </a:r>
          </a:p>
        </p:txBody>
      </p:sp>
    </p:spTree>
    <p:extLst>
      <p:ext uri="{BB962C8B-B14F-4D97-AF65-F5344CB8AC3E}">
        <p14:creationId xmlns:p14="http://schemas.microsoft.com/office/powerpoint/2010/main" val="914440433"/>
      </p:ext>
    </p:extLst>
  </p:cSld>
  <p:clrMapOvr>
    <a:masterClrMapping/>
  </p:clrMapOvr>
  <mc:AlternateContent xmlns:mc="http://schemas.openxmlformats.org/markup-compatibility/2006" xmlns:p14="http://schemas.microsoft.com/office/powerpoint/2010/main">
    <mc:Choice Requires="p14">
      <p:transition spd="slow" p14:dur="2000" advTm="22447"/>
    </mc:Choice>
    <mc:Fallback xmlns="">
      <p:transition spd="slow" advTm="22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Footer Placeholder 3"/>
          <p:cNvSpPr txBox="1"/>
          <p:nvPr/>
        </p:nvSpPr>
        <p:spPr>
          <a:xfrm>
            <a:off x="3733800" y="6613139"/>
            <a:ext cx="4495800" cy="276999"/>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FFFFFF"/>
                </a:solidFill>
              </a:defRPr>
            </a:lvl1pPr>
          </a:lstStyle>
          <a:p>
            <a:endParaRPr dirty="0"/>
          </a:p>
        </p:txBody>
      </p:sp>
      <p:sp>
        <p:nvSpPr>
          <p:cNvPr id="376" name="Content Placeholder 2"/>
          <p:cNvSpPr txBox="1"/>
          <p:nvPr/>
        </p:nvSpPr>
        <p:spPr>
          <a:xfrm>
            <a:off x="3733800" y="1405144"/>
            <a:ext cx="4838824" cy="52322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spcBef>
                <a:spcPts val="600"/>
              </a:spcBef>
              <a:buSzPct val="100000"/>
              <a:defRPr sz="2800"/>
            </a:pPr>
            <a:endParaRPr lang="en-US" sz="2800" dirty="0"/>
          </a:p>
        </p:txBody>
      </p:sp>
      <p:sp>
        <p:nvSpPr>
          <p:cNvPr id="377" name="Title 1"/>
          <p:cNvSpPr txBox="1"/>
          <p:nvPr/>
        </p:nvSpPr>
        <p:spPr>
          <a:xfrm>
            <a:off x="4123854" y="163575"/>
            <a:ext cx="4105747" cy="70788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3200" b="1">
                <a:solidFill>
                  <a:schemeClr val="accent1"/>
                </a:solidFill>
                <a:effectLst>
                  <a:outerShdw blurRad="38100" dist="38100" dir="2700000" rotWithShape="0">
                    <a:srgbClr val="000000">
                      <a:alpha val="43137"/>
                    </a:srgbClr>
                  </a:outerShdw>
                </a:effectLst>
              </a:defRPr>
            </a:lvl1pPr>
          </a:lstStyle>
          <a:p>
            <a:endParaRPr sz="4000" dirty="0"/>
          </a:p>
        </p:txBody>
      </p:sp>
      <p:sp>
        <p:nvSpPr>
          <p:cNvPr id="5" name="Rectangle 4"/>
          <p:cNvSpPr/>
          <p:nvPr/>
        </p:nvSpPr>
        <p:spPr>
          <a:xfrm>
            <a:off x="1200150" y="1843778"/>
            <a:ext cx="10001250" cy="707886"/>
          </a:xfrm>
          <a:prstGeom prst="rect">
            <a:avLst/>
          </a:prstGeom>
        </p:spPr>
        <p:txBody>
          <a:bodyPr wrap="square">
            <a:spAutoFit/>
          </a:bodyPr>
          <a:lstStyle/>
          <a:p>
            <a:pPr algn="ctr"/>
            <a:r>
              <a:rPr lang="en-US" sz="2000" b="1" dirty="0"/>
              <a:t>THE DOG IS NOT COMFORTABLE IN THE SITUATION </a:t>
            </a:r>
          </a:p>
          <a:p>
            <a:pPr algn="ctr"/>
            <a:r>
              <a:rPr lang="en-US" sz="2000" b="1" dirty="0"/>
              <a:t>PERFORMS CALMING SIGNAL BEHAVIOURS TO SLOW DOWN INTERACTION</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4" name="Rectangle 3"/>
          <p:cNvSpPr/>
          <p:nvPr/>
        </p:nvSpPr>
        <p:spPr>
          <a:xfrm>
            <a:off x="2567816" y="607151"/>
            <a:ext cx="6827767"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2"/>
                </a:solidFill>
                <a:effectLst/>
              </a:rPr>
              <a:t>Time Increasing Signals</a:t>
            </a:r>
          </a:p>
        </p:txBody>
      </p:sp>
      <p:sp>
        <p:nvSpPr>
          <p:cNvPr id="7" name="Rectangle 6"/>
          <p:cNvSpPr/>
          <p:nvPr/>
        </p:nvSpPr>
        <p:spPr>
          <a:xfrm>
            <a:off x="873457" y="3251468"/>
            <a:ext cx="10556543" cy="2123658"/>
          </a:xfrm>
          <a:prstGeom prst="rect">
            <a:avLst/>
          </a:prstGeom>
          <a:noFill/>
        </p:spPr>
        <p:txBody>
          <a:bodyPr wrap="square" lIns="91440" tIns="45720" rIns="91440" bIns="45720">
            <a:spAutoFit/>
          </a:bodyPr>
          <a:lstStyle/>
          <a:p>
            <a:pPr algn="ctr"/>
            <a:r>
              <a:rPr lang="en-US" sz="4400" b="1" cap="none" spc="0" dirty="0">
                <a:ln w="22225">
                  <a:solidFill>
                    <a:schemeClr val="accent2"/>
                  </a:solidFill>
                  <a:prstDash val="solid"/>
                </a:ln>
                <a:solidFill>
                  <a:schemeClr val="accent2">
                    <a:lumMod val="40000"/>
                    <a:lumOff val="60000"/>
                  </a:schemeClr>
                </a:solidFill>
                <a:effectLst/>
              </a:rPr>
              <a:t>Scratching</a:t>
            </a:r>
          </a:p>
          <a:p>
            <a:pPr algn="ctr"/>
            <a:r>
              <a:rPr lang="en-US" sz="4400" b="1" cap="none" spc="0" dirty="0">
                <a:ln w="22225">
                  <a:solidFill>
                    <a:schemeClr val="accent2"/>
                  </a:solidFill>
                  <a:prstDash val="solid"/>
                </a:ln>
                <a:solidFill>
                  <a:schemeClr val="accent2">
                    <a:lumMod val="40000"/>
                    <a:lumOff val="60000"/>
                  </a:schemeClr>
                </a:solidFill>
                <a:effectLst/>
              </a:rPr>
              <a:t>Sniffing ground – environmentally focused</a:t>
            </a:r>
          </a:p>
          <a:p>
            <a:pPr algn="ctr"/>
            <a:r>
              <a:rPr lang="en-US" sz="4400" b="1" cap="none" spc="0" dirty="0" err="1">
                <a:ln w="22225">
                  <a:solidFill>
                    <a:schemeClr val="accent2"/>
                  </a:solidFill>
                  <a:prstDash val="solid"/>
                </a:ln>
                <a:solidFill>
                  <a:schemeClr val="accent2">
                    <a:lumMod val="40000"/>
                    <a:lumOff val="60000"/>
                  </a:schemeClr>
                </a:solidFill>
                <a:effectLst/>
              </a:rPr>
              <a:t>Playbow</a:t>
            </a:r>
            <a:endParaRPr lang="en-US" sz="4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893887611"/>
      </p:ext>
    </p:extLst>
  </p:cSld>
  <p:clrMapOvr>
    <a:masterClrMapping/>
  </p:clrMapOvr>
  <p:transition spd="med" advTm="335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5890" y="556915"/>
            <a:ext cx="7757048" cy="3333750"/>
          </a:xfrm>
          <a:prstGeom prst="rect">
            <a:avLst/>
          </a:prstGeom>
          <a:effectLst>
            <a:glow rad="431800">
              <a:schemeClr val="accent6">
                <a:satMod val="175000"/>
                <a:alpha val="40000"/>
              </a:schemeClr>
            </a:glow>
          </a:effectLst>
        </p:spPr>
      </p:pic>
      <p:pic>
        <p:nvPicPr>
          <p:cNvPr id="5" name="image58.jpeg" descr="image58.jpeg"/>
          <p:cNvPicPr>
            <a:picLocks noChangeAspect="1"/>
          </p:cNvPicPr>
          <p:nvPr/>
        </p:nvPicPr>
        <p:blipFill>
          <a:blip r:embed="rId5"/>
          <a:stretch>
            <a:fillRect/>
          </a:stretch>
        </p:blipFill>
        <p:spPr>
          <a:xfrm>
            <a:off x="535098" y="3805303"/>
            <a:ext cx="4640553" cy="2583241"/>
          </a:xfrm>
          <a:prstGeom prst="rect">
            <a:avLst/>
          </a:prstGeom>
          <a:ln w="12700">
            <a:miter lim="400000"/>
          </a:ln>
          <a:effectLst>
            <a:glow rad="228600">
              <a:schemeClr val="accent1">
                <a:satMod val="175000"/>
                <a:alpha val="40000"/>
              </a:schemeClr>
            </a:glow>
          </a:effec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2" name="Rectangle 1"/>
          <p:cNvSpPr/>
          <p:nvPr/>
        </p:nvSpPr>
        <p:spPr>
          <a:xfrm>
            <a:off x="6263095" y="5297691"/>
            <a:ext cx="3603615"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1">
                    <a:lumMod val="20000"/>
                    <a:lumOff val="80000"/>
                  </a:schemeClr>
                </a:solidFill>
                <a:effectLst/>
              </a:rPr>
              <a:t>   </a:t>
            </a:r>
            <a:r>
              <a:rPr sz="5400" b="1" cap="none" spc="0" dirty="0">
                <a:ln/>
                <a:solidFill>
                  <a:schemeClr val="accent1">
                    <a:lumMod val="20000"/>
                    <a:lumOff val="80000"/>
                  </a:schemeClr>
                </a:solidFill>
                <a:effectLst/>
              </a:rPr>
              <a:t>Scratchi</a:t>
            </a:r>
            <a:r>
              <a:rPr lang="en-US" sz="5400" b="1" cap="none" spc="0" dirty="0">
                <a:ln/>
                <a:solidFill>
                  <a:schemeClr val="accent1">
                    <a:lumMod val="20000"/>
                    <a:lumOff val="80000"/>
                  </a:schemeClr>
                </a:solidFill>
                <a:effectLst/>
              </a:rPr>
              <a:t>ng</a:t>
            </a:r>
          </a:p>
        </p:txBody>
      </p:sp>
    </p:spTree>
    <p:extLst>
      <p:ext uri="{BB962C8B-B14F-4D97-AF65-F5344CB8AC3E}">
        <p14:creationId xmlns:p14="http://schemas.microsoft.com/office/powerpoint/2010/main" val="2279921979"/>
      </p:ext>
    </p:extLst>
  </p:cSld>
  <p:clrMapOvr>
    <a:masterClrMapping/>
  </p:clrMapOvr>
  <mc:AlternateContent xmlns:mc="http://schemas.openxmlformats.org/markup-compatibility/2006" xmlns:p14="http://schemas.microsoft.com/office/powerpoint/2010/main">
    <mc:Choice Requires="p14">
      <p:transition spd="slow" p14:dur="2000" advTm="16848"/>
    </mc:Choice>
    <mc:Fallback xmlns="">
      <p:transition spd="slow" advTm="16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 name="Picture Placeholder 4" descr="Picture Placeholder 4"/>
          <p:cNvPicPr>
            <a:picLocks noGrp="1" noChangeAspect="1"/>
          </p:cNvPicPr>
          <p:nvPr>
            <p:ph type="pic" idx="1"/>
          </p:nvPr>
        </p:nvPicPr>
        <p:blipFill>
          <a:blip r:embed="rId4"/>
          <a:srcRect l="7532" r="7532"/>
          <a:stretch>
            <a:fillRect/>
          </a:stretch>
        </p:blipFill>
        <p:spPr>
          <a:xfrm>
            <a:off x="5631977" y="424363"/>
            <a:ext cx="5486401" cy="4114800"/>
          </a:xfrm>
          <a:prstGeom prst="rect">
            <a:avLst/>
          </a:prstGeom>
          <a:effectLst>
            <a:glow rad="355600">
              <a:schemeClr val="accent6">
                <a:lumMod val="75000"/>
                <a:alpha val="40000"/>
              </a:schemeClr>
            </a:glow>
          </a:effectLst>
        </p:spPr>
      </p:pic>
      <p:pic>
        <p:nvPicPr>
          <p:cNvPr id="5" name="sniffing.jpg" descr="sniffing.jpg"/>
          <p:cNvPicPr>
            <a:picLocks noChangeAspect="1"/>
          </p:cNvPicPr>
          <p:nvPr/>
        </p:nvPicPr>
        <p:blipFill>
          <a:blip r:embed="rId5"/>
          <a:stretch>
            <a:fillRect/>
          </a:stretch>
        </p:blipFill>
        <p:spPr>
          <a:xfrm>
            <a:off x="766765" y="2795633"/>
            <a:ext cx="3869396" cy="3300367"/>
          </a:xfrm>
          <a:prstGeom prst="rect">
            <a:avLst/>
          </a:prstGeom>
          <a:ln w="12700">
            <a:miter lim="400000"/>
          </a:ln>
          <a:effectLst>
            <a:glow rad="228600">
              <a:schemeClr val="accent1">
                <a:satMod val="175000"/>
                <a:alpha val="40000"/>
              </a:schemeClr>
            </a:glow>
          </a:effec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2" name="Rectangle 1"/>
          <p:cNvSpPr/>
          <p:nvPr/>
        </p:nvSpPr>
        <p:spPr>
          <a:xfrm>
            <a:off x="1519889" y="930578"/>
            <a:ext cx="2363147"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sz="5400" b="1" cap="none" spc="0" dirty="0">
                <a:ln/>
                <a:solidFill>
                  <a:schemeClr val="accent3"/>
                </a:solidFill>
                <a:effectLst/>
              </a:rPr>
              <a:t>Sniffin</a:t>
            </a:r>
            <a:r>
              <a:rPr lang="en-US" sz="5400" b="1" cap="none" spc="0" dirty="0">
                <a:ln/>
                <a:solidFill>
                  <a:schemeClr val="accent3"/>
                </a:solidFill>
                <a:effectLst/>
              </a:rPr>
              <a:t>g</a:t>
            </a:r>
          </a:p>
        </p:txBody>
      </p:sp>
    </p:spTree>
    <p:extLst>
      <p:ext uri="{BB962C8B-B14F-4D97-AF65-F5344CB8AC3E}">
        <p14:creationId xmlns:p14="http://schemas.microsoft.com/office/powerpoint/2010/main" val="2115490614"/>
      </p:ext>
    </p:extLst>
  </p:cSld>
  <p:clrMapOvr>
    <a:masterClrMapping/>
  </p:clrMapOvr>
  <mc:AlternateContent xmlns:mc="http://schemas.openxmlformats.org/markup-compatibility/2006" xmlns:p14="http://schemas.microsoft.com/office/powerpoint/2010/main">
    <mc:Choice Requires="p14">
      <p:transition spd="slow" p14:dur="2000" advTm="10264"/>
    </mc:Choice>
    <mc:Fallback xmlns="">
      <p:transition spd="slow" advTm="10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tretching play bow.jpg" descr="stretching play bow.jpg"/>
          <p:cNvPicPr>
            <a:picLocks noChangeAspect="1"/>
          </p:cNvPicPr>
          <p:nvPr/>
        </p:nvPicPr>
        <p:blipFill>
          <a:blip r:embed="rId4"/>
          <a:stretch>
            <a:fillRect/>
          </a:stretch>
        </p:blipFill>
        <p:spPr>
          <a:xfrm>
            <a:off x="475889" y="0"/>
            <a:ext cx="5433421" cy="3059776"/>
          </a:xfrm>
          <a:prstGeom prst="rect">
            <a:avLst/>
          </a:prstGeom>
          <a:ln w="12700">
            <a:miter lim="400000"/>
          </a:ln>
        </p:spPr>
      </p:pic>
      <p:pic>
        <p:nvPicPr>
          <p:cNvPr id="8" name="Picture 7"/>
          <p:cNvPicPr>
            <a:picLocks noChangeAspect="1"/>
          </p:cNvPicPr>
          <p:nvPr/>
        </p:nvPicPr>
        <p:blipFill>
          <a:blip r:embed="rId5"/>
          <a:stretch>
            <a:fillRect/>
          </a:stretch>
        </p:blipFill>
        <p:spPr>
          <a:xfrm>
            <a:off x="475889" y="3551148"/>
            <a:ext cx="5868008" cy="2736206"/>
          </a:xfrm>
          <a:prstGeom prst="rect">
            <a:avLst/>
          </a:prstGeom>
          <a:effectLst>
            <a:glow rad="228600">
              <a:schemeClr val="accent1">
                <a:satMod val="175000"/>
                <a:alpha val="40000"/>
              </a:schemeClr>
            </a:glow>
          </a:effectLst>
        </p:spPr>
      </p:pic>
      <p:pic>
        <p:nvPicPr>
          <p:cNvPr id="9" name="Picture 8"/>
          <p:cNvPicPr>
            <a:picLocks noChangeAspect="1"/>
          </p:cNvPicPr>
          <p:nvPr/>
        </p:nvPicPr>
        <p:blipFill>
          <a:blip r:embed="rId6"/>
          <a:stretch>
            <a:fillRect/>
          </a:stretch>
        </p:blipFill>
        <p:spPr>
          <a:xfrm>
            <a:off x="7029451" y="2131467"/>
            <a:ext cx="4295775" cy="3114675"/>
          </a:xfrm>
          <a:prstGeom prst="rect">
            <a:avLst/>
          </a:prstGeom>
          <a:effectLst>
            <a:glow rad="228600">
              <a:schemeClr val="accent4">
                <a:satMod val="175000"/>
                <a:alpha val="40000"/>
              </a:schemeClr>
            </a:glow>
          </a:effectLst>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3" name="Rectangle 2"/>
          <p:cNvSpPr/>
          <p:nvPr/>
        </p:nvSpPr>
        <p:spPr>
          <a:xfrm>
            <a:off x="5156520" y="491372"/>
            <a:ext cx="6883080"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1"/>
                </a:solidFill>
                <a:effectLst/>
              </a:rPr>
              <a:t>Stretching &amp; </a:t>
            </a:r>
            <a:r>
              <a:rPr lang="en-US" sz="5400" b="1" cap="none" spc="0" dirty="0" err="1">
                <a:ln/>
                <a:solidFill>
                  <a:schemeClr val="accent1"/>
                </a:solidFill>
                <a:effectLst/>
              </a:rPr>
              <a:t>Playbow</a:t>
            </a:r>
            <a:endParaRPr lang="en-US" sz="5400" b="1" cap="none" spc="0" dirty="0">
              <a:ln/>
              <a:solidFill>
                <a:schemeClr val="accent1"/>
              </a:solidFill>
              <a:effectLst/>
            </a:endParaRPr>
          </a:p>
        </p:txBody>
      </p:sp>
    </p:spTree>
    <p:extLst>
      <p:ext uri="{BB962C8B-B14F-4D97-AF65-F5344CB8AC3E}">
        <p14:creationId xmlns:p14="http://schemas.microsoft.com/office/powerpoint/2010/main" val="3139022482"/>
      </p:ext>
    </p:extLst>
  </p:cSld>
  <p:clrMapOvr>
    <a:masterClrMapping/>
  </p:clrMapOvr>
  <mc:AlternateContent xmlns:mc="http://schemas.openxmlformats.org/markup-compatibility/2006" xmlns:p14="http://schemas.microsoft.com/office/powerpoint/2010/main">
    <mc:Choice Requires="p14">
      <p:transition spd="slow" p14:dur="2000" advTm="17224"/>
    </mc:Choice>
    <mc:Fallback xmlns="">
      <p:transition spd="slow" advTm="17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9102" y="429994"/>
            <a:ext cx="12406028" cy="5232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cap="none" spc="0" dirty="0">
                <a:ln/>
                <a:solidFill>
                  <a:schemeClr val="accent3"/>
                </a:solidFill>
                <a:effectLst/>
              </a:rPr>
              <a:t>Calming signals can be subtle or obvious as seen in this video </a:t>
            </a:r>
          </a:p>
        </p:txBody>
      </p:sp>
      <p:sp>
        <p:nvSpPr>
          <p:cNvPr id="2" name="Right Arrow 1"/>
          <p:cNvSpPr/>
          <p:nvPr/>
        </p:nvSpPr>
        <p:spPr>
          <a:xfrm>
            <a:off x="2927838" y="2795170"/>
            <a:ext cx="1077058" cy="581024"/>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927838" y="2947181"/>
            <a:ext cx="1096392" cy="276999"/>
          </a:xfrm>
          <a:prstGeom prst="rect">
            <a:avLst/>
          </a:prstGeom>
          <a:noFill/>
        </p:spPr>
        <p:txBody>
          <a:bodyPr wrap="square" rtlCol="0">
            <a:spAutoFit/>
          </a:bodyPr>
          <a:lstStyle/>
          <a:p>
            <a:r>
              <a:rPr lang="en-US" sz="1200" dirty="0"/>
              <a:t>Click to Play</a:t>
            </a:r>
          </a:p>
        </p:txBody>
      </p:sp>
      <p:pic>
        <p:nvPicPr>
          <p:cNvPr id="6" name="Picture 5" descr="On air sign with the light on">
            <a:hlinkClick r:id="rId3"/>
            <a:extLst>
              <a:ext uri="{FF2B5EF4-FFF2-40B4-BE49-F238E27FC236}">
                <a16:creationId xmlns:a16="http://schemas.microsoft.com/office/drawing/2014/main" id="{DC5FDEEB-3D8F-4A5E-89BC-902F149E1F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9084" y="1661863"/>
            <a:ext cx="4421502" cy="2847637"/>
          </a:xfrm>
          <a:prstGeom prst="rect">
            <a:avLst/>
          </a:prstGeom>
        </p:spPr>
      </p:pic>
    </p:spTree>
    <p:extLst>
      <p:ext uri="{BB962C8B-B14F-4D97-AF65-F5344CB8AC3E}">
        <p14:creationId xmlns:p14="http://schemas.microsoft.com/office/powerpoint/2010/main" val="2473649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09631" y="1018864"/>
            <a:ext cx="9959248" cy="1692771"/>
          </a:xfrm>
          <a:prstGeom prst="rect">
            <a:avLst/>
          </a:prstGeom>
          <a:noFill/>
        </p:spPr>
        <p:txBody>
          <a:bodyPr wrap="square" rtlCol="0">
            <a:spAutoFit/>
          </a:bodyPr>
          <a:lstStyle/>
          <a:p>
            <a:pPr algn="ctr"/>
            <a:r>
              <a:rPr lang="en-US" sz="2000" dirty="0">
                <a:solidFill>
                  <a:schemeClr val="accent2"/>
                </a:solidFill>
              </a:rPr>
              <a:t>Can you spot the calming signals in this video?</a:t>
            </a:r>
          </a:p>
          <a:p>
            <a:pPr algn="ctr"/>
            <a:r>
              <a:rPr lang="en-US" sz="2000" dirty="0">
                <a:solidFill>
                  <a:schemeClr val="accent2"/>
                </a:solidFill>
              </a:rPr>
              <a:t>Look for paw lifts, looking away, sniffing, shake-off and moving away.</a:t>
            </a:r>
          </a:p>
          <a:p>
            <a:pPr algn="ctr"/>
            <a:r>
              <a:rPr lang="en-US" sz="2000" dirty="0">
                <a:solidFill>
                  <a:schemeClr val="accent2"/>
                </a:solidFill>
              </a:rPr>
              <a:t>How is she communicating with the other dog? How do you think she is feeling?</a:t>
            </a:r>
          </a:p>
          <a:p>
            <a:pPr algn="ctr"/>
            <a:r>
              <a:rPr lang="en-US" sz="2000" b="1" dirty="0">
                <a:solidFill>
                  <a:schemeClr val="accent2"/>
                </a:solidFill>
              </a:rPr>
              <a:t>*Note to Teachers: </a:t>
            </a:r>
            <a:r>
              <a:rPr lang="en-US" sz="2000" dirty="0">
                <a:solidFill>
                  <a:schemeClr val="accent2"/>
                </a:solidFill>
              </a:rPr>
              <a:t>Please mute the video to look for the visual cues.</a:t>
            </a:r>
          </a:p>
          <a:p>
            <a:pPr marL="342900" indent="-342900">
              <a:buFont typeface="Wingdings" panose="05000000000000000000" pitchFamily="2" charset="2"/>
              <a:buChar char="v"/>
            </a:pPr>
            <a:endParaRPr lang="en-US" sz="2400" dirty="0"/>
          </a:p>
        </p:txBody>
      </p:sp>
      <p:sp>
        <p:nvSpPr>
          <p:cNvPr id="9" name="Rectangle 8"/>
          <p:cNvSpPr/>
          <p:nvPr/>
        </p:nvSpPr>
        <p:spPr>
          <a:xfrm flipH="1">
            <a:off x="3330054" y="95534"/>
            <a:ext cx="5090503" cy="83099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cap="none" spc="0" dirty="0">
                <a:ln/>
                <a:solidFill>
                  <a:schemeClr val="accent3"/>
                </a:solidFill>
                <a:effectLst/>
              </a:rPr>
              <a:t>Dog Skills</a:t>
            </a:r>
          </a:p>
        </p:txBody>
      </p:sp>
      <p:sp>
        <p:nvSpPr>
          <p:cNvPr id="2" name="Right Arrow 1"/>
          <p:cNvSpPr/>
          <p:nvPr/>
        </p:nvSpPr>
        <p:spPr>
          <a:xfrm>
            <a:off x="909631" y="5772461"/>
            <a:ext cx="833444" cy="570878"/>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09631" y="5942204"/>
            <a:ext cx="1019175" cy="553998"/>
          </a:xfrm>
          <a:prstGeom prst="rect">
            <a:avLst/>
          </a:prstGeom>
          <a:noFill/>
        </p:spPr>
        <p:txBody>
          <a:bodyPr wrap="square" rtlCol="0">
            <a:spAutoFit/>
          </a:bodyPr>
          <a:lstStyle/>
          <a:p>
            <a:r>
              <a:rPr lang="en-US" sz="1200" dirty="0"/>
              <a:t>Click Play</a:t>
            </a:r>
          </a:p>
          <a:p>
            <a:endParaRPr lang="en-US" dirty="0"/>
          </a:p>
        </p:txBody>
      </p:sp>
      <p:pic>
        <p:nvPicPr>
          <p:cNvPr id="7" name="Picture 6" descr="On air sign with the light on">
            <a:hlinkClick r:id="rId3"/>
            <a:extLst>
              <a:ext uri="{FF2B5EF4-FFF2-40B4-BE49-F238E27FC236}">
                <a16:creationId xmlns:a16="http://schemas.microsoft.com/office/drawing/2014/main" id="{6526D3AF-43E7-4C2E-AB25-4DF3D9ABF9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5081" y="2403859"/>
            <a:ext cx="6540448" cy="4212329"/>
          </a:xfrm>
          <a:prstGeom prst="rect">
            <a:avLst/>
          </a:prstGeom>
        </p:spPr>
      </p:pic>
    </p:spTree>
    <p:extLst>
      <p:ext uri="{BB962C8B-B14F-4D97-AF65-F5344CB8AC3E}">
        <p14:creationId xmlns:p14="http://schemas.microsoft.com/office/powerpoint/2010/main" val="3853167533"/>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8" name="Picture Placeholder 5"/>
          <p:cNvPicPr>
            <a:picLocks noChangeAspect="1"/>
          </p:cNvPicPr>
          <p:nvPr/>
        </p:nvPicPr>
        <p:blipFill>
          <a:blip r:embed="rId5">
            <a:extLst>
              <a:ext uri="{28A0092B-C50C-407E-A947-70E740481C1C}">
                <a14:useLocalDpi xmlns:a14="http://schemas.microsoft.com/office/drawing/2010/main" val="0"/>
              </a:ext>
            </a:extLst>
          </a:blip>
          <a:srcRect l="8314" r="8314"/>
          <a:stretch>
            <a:fillRect/>
          </a:stretch>
        </p:blipFill>
        <p:spPr>
          <a:xfrm>
            <a:off x="3319733" y="441364"/>
            <a:ext cx="5039991" cy="5731754"/>
          </a:xfrm>
          <a:prstGeom prst="rect">
            <a:avLst/>
          </a:prstGeom>
          <a:effectLst>
            <a:glow rad="228600">
              <a:schemeClr val="accent1">
                <a:satMod val="175000"/>
                <a:alpha val="40000"/>
              </a:schemeClr>
            </a:glow>
          </a:effectLst>
        </p:spPr>
      </p:pic>
      <p:sp>
        <p:nvSpPr>
          <p:cNvPr id="4" name="Cloud Callout 3"/>
          <p:cNvSpPr/>
          <p:nvPr/>
        </p:nvSpPr>
        <p:spPr>
          <a:xfrm flipH="1">
            <a:off x="1541205" y="369856"/>
            <a:ext cx="2798495" cy="228365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41205" y="726855"/>
            <a:ext cx="2714625" cy="1569660"/>
          </a:xfrm>
          <a:prstGeom prst="rect">
            <a:avLst/>
          </a:prstGeom>
          <a:noFill/>
        </p:spPr>
        <p:txBody>
          <a:bodyPr wrap="square" rtlCol="0">
            <a:spAutoFit/>
          </a:bodyPr>
          <a:lstStyle/>
          <a:p>
            <a:pPr algn="ctr"/>
            <a:r>
              <a:rPr lang="en-US" sz="2400" dirty="0">
                <a:solidFill>
                  <a:schemeClr val="accent2">
                    <a:lumMod val="75000"/>
                  </a:schemeClr>
                </a:solidFill>
              </a:rPr>
              <a:t>Thank you for </a:t>
            </a:r>
          </a:p>
          <a:p>
            <a:pPr algn="ctr"/>
            <a:r>
              <a:rPr lang="en-US" sz="2400" dirty="0">
                <a:solidFill>
                  <a:schemeClr val="accent2">
                    <a:lumMod val="75000"/>
                  </a:schemeClr>
                </a:solidFill>
              </a:rPr>
              <a:t>taking the time to           understand</a:t>
            </a:r>
          </a:p>
          <a:p>
            <a:pPr algn="ctr"/>
            <a:r>
              <a:rPr lang="en-US" sz="2400" dirty="0">
                <a:solidFill>
                  <a:schemeClr val="accent2">
                    <a:lumMod val="75000"/>
                  </a:schemeClr>
                </a:solidFill>
              </a:rPr>
              <a:t>              me!</a:t>
            </a:r>
          </a:p>
        </p:txBody>
      </p:sp>
    </p:spTree>
    <p:extLst>
      <p:ext uri="{BB962C8B-B14F-4D97-AF65-F5344CB8AC3E}">
        <p14:creationId xmlns:p14="http://schemas.microsoft.com/office/powerpoint/2010/main" val="1717491172"/>
      </p:ext>
    </p:extLst>
  </p:cSld>
  <p:clrMapOvr>
    <a:masterClrMapping/>
  </p:clrMapOvr>
  <mc:AlternateContent xmlns:mc="http://schemas.openxmlformats.org/markup-compatibility/2006" xmlns:p14="http://schemas.microsoft.com/office/powerpoint/2010/main">
    <mc:Choice Requires="p14">
      <p:transition spd="slow" p14:dur="2000" advTm="20491"/>
    </mc:Choice>
    <mc:Fallback xmlns="">
      <p:transition spd="slow" advTm="20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63693" y="5841242"/>
            <a:ext cx="7022958" cy="724331"/>
          </a:xfrm>
        </p:spPr>
        <p:txBody>
          <a:bodyPr>
            <a:noAutofit/>
          </a:bodyPr>
          <a:lstStyle/>
          <a:p>
            <a:r>
              <a:rPr lang="en-US" sz="2800" dirty="0"/>
              <a:t>Check out the animal safety video, posters, activities and games!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2389" y="1215756"/>
            <a:ext cx="3964811" cy="512401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448" y="1365813"/>
            <a:ext cx="2330345" cy="306729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6655" y="1365813"/>
            <a:ext cx="3219995" cy="4190035"/>
          </a:xfrm>
          <a:prstGeom prst="rect">
            <a:avLst/>
          </a:prstGeom>
        </p:spPr>
      </p:pic>
      <p:sp>
        <p:nvSpPr>
          <p:cNvPr id="3" name="Rectangle 2"/>
          <p:cNvSpPr/>
          <p:nvPr/>
        </p:nvSpPr>
        <p:spPr>
          <a:xfrm>
            <a:off x="463692" y="292426"/>
            <a:ext cx="8311819"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Have fun at the Safety Expo!</a:t>
            </a:r>
          </a:p>
        </p:txBody>
      </p:sp>
    </p:spTree>
    <p:extLst>
      <p:ext uri="{BB962C8B-B14F-4D97-AF65-F5344CB8AC3E}">
        <p14:creationId xmlns:p14="http://schemas.microsoft.com/office/powerpoint/2010/main" val="3278858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1"/>
          <p:cNvSpPr/>
          <p:nvPr/>
        </p:nvSpPr>
        <p:spPr>
          <a:xfrm>
            <a:off x="5819776" y="771525"/>
            <a:ext cx="1762124" cy="1276350"/>
          </a:xfrm>
          <a:prstGeom prst="lef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597791" y="955343"/>
            <a:ext cx="5922938" cy="381642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Click </a:t>
            </a:r>
            <a:r>
              <a:rPr lang="en-US" sz="4000" b="1" cap="none" spc="0" dirty="0">
                <a:ln/>
                <a:solidFill>
                  <a:schemeClr val="accent3"/>
                </a:solidFill>
                <a:effectLst/>
              </a:rPr>
              <a:t>on this video to learn about </a:t>
            </a:r>
            <a:r>
              <a:rPr lang="en-US" sz="5400" b="1" cap="none" spc="0" dirty="0">
                <a:ln/>
                <a:solidFill>
                  <a:schemeClr val="accent3"/>
                </a:solidFill>
                <a:effectLst/>
              </a:rPr>
              <a:t>Communicating </a:t>
            </a:r>
          </a:p>
          <a:p>
            <a:pPr algn="ctr"/>
            <a:r>
              <a:rPr lang="en-US" sz="4000" b="1" cap="none" spc="0" dirty="0">
                <a:ln/>
                <a:solidFill>
                  <a:schemeClr val="accent3"/>
                </a:solidFill>
                <a:effectLst/>
              </a:rPr>
              <a:t>with</a:t>
            </a:r>
            <a:br>
              <a:rPr lang="en-US" sz="5400" b="1" cap="none" spc="0" dirty="0">
                <a:ln/>
                <a:solidFill>
                  <a:schemeClr val="accent3"/>
                </a:solidFill>
                <a:effectLst/>
              </a:rPr>
            </a:br>
            <a:r>
              <a:rPr lang="en-US" sz="5400" b="1" cap="none" spc="0" dirty="0">
                <a:ln/>
                <a:solidFill>
                  <a:schemeClr val="accent3"/>
                </a:solidFill>
                <a:effectLst/>
              </a:rPr>
              <a:t> Dogs</a:t>
            </a:r>
          </a:p>
        </p:txBody>
      </p:sp>
      <p:pic>
        <p:nvPicPr>
          <p:cNvPr id="4" name="Picture 3" descr="On air sign with the light on">
            <a:hlinkClick r:id="rId3"/>
            <a:extLst>
              <a:ext uri="{FF2B5EF4-FFF2-40B4-BE49-F238E27FC236}">
                <a16:creationId xmlns:a16="http://schemas.microsoft.com/office/drawing/2014/main" id="{2C69F824-45A2-4C3A-AFED-932AFAA581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774" y="1197414"/>
            <a:ext cx="5174010" cy="3332285"/>
          </a:xfrm>
          <a:prstGeom prst="rect">
            <a:avLst/>
          </a:prstGeom>
        </p:spPr>
      </p:pic>
    </p:spTree>
    <p:extLst>
      <p:ext uri="{BB962C8B-B14F-4D97-AF65-F5344CB8AC3E}">
        <p14:creationId xmlns:p14="http://schemas.microsoft.com/office/powerpoint/2010/main" val="1010936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hape 521"/>
          <p:cNvSpPr txBox="1">
            <a:spLocks noGrp="1"/>
          </p:cNvSpPr>
          <p:nvPr>
            <p:ph idx="1"/>
          </p:nvPr>
        </p:nvSpPr>
        <p:spPr>
          <a:xfrm>
            <a:off x="2710862" y="1304925"/>
            <a:ext cx="7086601" cy="4624924"/>
          </a:xfrm>
          <a:prstGeom prst="rect">
            <a:avLst/>
          </a:prstGeom>
        </p:spPr>
        <p:txBody>
          <a:bodyPr>
            <a:normAutofit/>
          </a:bodyPr>
          <a:lstStyle/>
          <a:p>
            <a:pPr marL="0" indent="0">
              <a:buNone/>
              <a:defRPr b="1"/>
            </a:pPr>
            <a:r>
              <a:rPr dirty="0">
                <a:solidFill>
                  <a:schemeClr val="accent1"/>
                </a:solidFill>
              </a:rPr>
              <a:t>What are Dog Calming Signals?</a:t>
            </a:r>
          </a:p>
          <a:p>
            <a:pPr marL="0" indent="0">
              <a:buNone/>
            </a:pPr>
            <a:endParaRPr lang="en-US" dirty="0"/>
          </a:p>
          <a:p>
            <a:pPr>
              <a:buFont typeface="Wingdings" panose="05000000000000000000" pitchFamily="2" charset="2"/>
              <a:buChar char="v"/>
            </a:pPr>
            <a:r>
              <a:rPr lang="en-US" dirty="0"/>
              <a:t> </a:t>
            </a:r>
            <a:r>
              <a:rPr dirty="0"/>
              <a:t>Calming signals are just what they sound like. They are behaviors offered by a dog in an attempt to keep a situation calm. </a:t>
            </a:r>
            <a:endParaRPr lang="en-US" dirty="0"/>
          </a:p>
          <a:p>
            <a:pPr>
              <a:buFont typeface="Wingdings" panose="05000000000000000000" pitchFamily="2" charset="2"/>
              <a:buChar char="v"/>
            </a:pPr>
            <a:r>
              <a:rPr lang="en-US" dirty="0"/>
              <a:t> </a:t>
            </a:r>
            <a:r>
              <a:rPr dirty="0"/>
              <a:t>Dog’s calming signals can be both offered and returned. We can help our dogs feel comfortable by learning what their calming signals are and respecting them, and even by responding </a:t>
            </a:r>
            <a:r>
              <a:rPr lang="en-US" dirty="0"/>
              <a:t>to them by</a:t>
            </a:r>
            <a:r>
              <a:rPr dirty="0"/>
              <a:t> repeating their gesture as best we can (tail wagging obviously excluded). </a:t>
            </a:r>
          </a:p>
          <a:p>
            <a:pPr>
              <a:buFont typeface="Wingdings" panose="05000000000000000000" pitchFamily="2" charset="2"/>
              <a:buChar char="v"/>
            </a:pPr>
            <a:r>
              <a:rPr lang="en-US" dirty="0"/>
              <a:t> </a:t>
            </a:r>
            <a:r>
              <a:rPr dirty="0"/>
              <a:t>Natural dog </a:t>
            </a:r>
            <a:r>
              <a:rPr dirty="0" err="1"/>
              <a:t>behaviours</a:t>
            </a:r>
            <a:r>
              <a:rPr dirty="0"/>
              <a:t>, seen out of context and usually groups of </a:t>
            </a:r>
            <a:r>
              <a:rPr dirty="0" err="1"/>
              <a:t>behaviours</a:t>
            </a:r>
            <a:r>
              <a:rPr lang="en-US" dirty="0"/>
              <a:t> or clusters.</a:t>
            </a:r>
            <a:endParaRPr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2" name="Rectangle 1"/>
          <p:cNvSpPr/>
          <p:nvPr/>
        </p:nvSpPr>
        <p:spPr>
          <a:xfrm>
            <a:off x="2511188" y="381595"/>
            <a:ext cx="5759209"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CALMING SIGNALS</a:t>
            </a:r>
          </a:p>
        </p:txBody>
      </p:sp>
    </p:spTree>
    <p:extLst>
      <p:ext uri="{BB962C8B-B14F-4D97-AF65-F5344CB8AC3E}">
        <p14:creationId xmlns:p14="http://schemas.microsoft.com/office/powerpoint/2010/main" val="3077018648"/>
      </p:ext>
    </p:extLst>
  </p:cSld>
  <p:clrMapOvr>
    <a:masterClrMapping/>
  </p:clrMapOvr>
  <mc:AlternateContent xmlns:mc="http://schemas.openxmlformats.org/markup-compatibility/2006" xmlns:p14="http://schemas.microsoft.com/office/powerpoint/2010/main">
    <mc:Choice Requires="p14">
      <p:transition spd="slow" p14:dur="2000" advTm="43431"/>
    </mc:Choice>
    <mc:Fallback xmlns="">
      <p:transition spd="slow" advTm="43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Text Placeholder 3"/>
          <p:cNvSpPr txBox="1">
            <a:spLocks noGrp="1"/>
          </p:cNvSpPr>
          <p:nvPr>
            <p:ph type="body" sz="half" idx="2"/>
          </p:nvPr>
        </p:nvSpPr>
        <p:spPr>
          <a:prstGeom prst="rect">
            <a:avLst/>
          </a:prstGeom>
        </p:spPr>
        <p:txBody>
          <a:bodyPr/>
          <a:lstStyle/>
          <a:p>
            <a:r>
              <a:t>   </a:t>
            </a:r>
          </a:p>
        </p:txBody>
      </p:sp>
      <p:pic>
        <p:nvPicPr>
          <p:cNvPr id="6" name="image43.jpeg" descr="image43.jpeg"/>
          <p:cNvPicPr>
            <a:picLocks noChangeAspect="1"/>
          </p:cNvPicPr>
          <p:nvPr/>
        </p:nvPicPr>
        <p:blipFill>
          <a:blip r:embed="rId4"/>
          <a:srcRect l="13133" r="13133"/>
          <a:stretch>
            <a:fillRect/>
          </a:stretch>
        </p:blipFill>
        <p:spPr>
          <a:xfrm>
            <a:off x="7388504" y="2741437"/>
            <a:ext cx="3466637" cy="3670553"/>
          </a:xfrm>
          <a:prstGeom prst="rect">
            <a:avLst/>
          </a:prstGeom>
          <a:ln w="12700">
            <a:miter lim="400000"/>
          </a:ln>
          <a:effectLst>
            <a:glow rad="228600">
              <a:schemeClr val="accent1">
                <a:satMod val="175000"/>
                <a:alpha val="40000"/>
              </a:schemeClr>
            </a:glow>
            <a:softEdge rad="0"/>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3" name="Picture Placeholder 2"/>
          <p:cNvPicPr>
            <a:picLocks noGrp="1" noChangeAspect="1"/>
          </p:cNvPicPr>
          <p:nvPr>
            <p:ph type="pic" idx="1"/>
          </p:nvPr>
        </p:nvPicPr>
        <p:blipFill>
          <a:blip r:embed="rId6"/>
          <a:srcRect t="6853" b="6853"/>
          <a:stretch>
            <a:fillRect/>
          </a:stretch>
        </p:blipFill>
        <p:spPr>
          <a:xfrm>
            <a:off x="868351" y="1886079"/>
            <a:ext cx="5396226" cy="3486150"/>
          </a:xfrm>
          <a:prstGeom prst="rect">
            <a:avLst/>
          </a:prstGeom>
          <a:effectLst>
            <a:glow rad="228600">
              <a:schemeClr val="accent4">
                <a:satMod val="175000"/>
                <a:alpha val="40000"/>
              </a:schemeClr>
            </a:glow>
          </a:effectLst>
        </p:spPr>
      </p:pic>
      <p:sp>
        <p:nvSpPr>
          <p:cNvPr id="2" name="Rectangle 1"/>
          <p:cNvSpPr/>
          <p:nvPr/>
        </p:nvSpPr>
        <p:spPr>
          <a:xfrm>
            <a:off x="3566464" y="427956"/>
            <a:ext cx="764408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Calming Signals – Lip Licks</a:t>
            </a:r>
          </a:p>
        </p:txBody>
      </p:sp>
    </p:spTree>
    <p:extLst>
      <p:ext uri="{BB962C8B-B14F-4D97-AF65-F5344CB8AC3E}">
        <p14:creationId xmlns:p14="http://schemas.microsoft.com/office/powerpoint/2010/main" val="2849740628"/>
      </p:ext>
    </p:extLst>
  </p:cSld>
  <p:clrMapOvr>
    <a:masterClrMapping/>
  </p:clrMapOvr>
  <mc:AlternateContent xmlns:mc="http://schemas.openxmlformats.org/markup-compatibility/2006" xmlns:p14="http://schemas.microsoft.com/office/powerpoint/2010/main">
    <mc:Choice Requires="p14">
      <p:transition spd="slow" p14:dur="2000" advTm="13984"/>
    </mc:Choice>
    <mc:Fallback xmlns="">
      <p:transition spd="slow" advTm="13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Text Placeholder 3"/>
          <p:cNvSpPr txBox="1">
            <a:spLocks noGrp="1"/>
          </p:cNvSpPr>
          <p:nvPr>
            <p:ph type="body" sz="half" idx="2"/>
          </p:nvPr>
        </p:nvSpPr>
        <p:spPr>
          <a:prstGeom prst="rect">
            <a:avLst/>
          </a:prstGeom>
        </p:spPr>
        <p:txBody>
          <a:bodyPr/>
          <a:lstStyle/>
          <a:p>
            <a:r>
              <a:t>   </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093" y="938688"/>
            <a:ext cx="4604059" cy="3066375"/>
          </a:xfrm>
          <a:prstGeom prst="rect">
            <a:avLst/>
          </a:prstGeom>
          <a:effectLst>
            <a:glow rad="228600">
              <a:schemeClr val="accent2">
                <a:satMod val="175000"/>
                <a:alpha val="40000"/>
              </a:schemeClr>
            </a:glow>
          </a:effectLst>
        </p:spPr>
      </p:pic>
      <p:pic>
        <p:nvPicPr>
          <p:cNvPr id="11" name="image54.jpeg" descr="image54.jpeg"/>
          <p:cNvPicPr>
            <a:picLocks noChangeAspect="1"/>
          </p:cNvPicPr>
          <p:nvPr/>
        </p:nvPicPr>
        <p:blipFill>
          <a:blip r:embed="rId5"/>
          <a:stretch>
            <a:fillRect/>
          </a:stretch>
        </p:blipFill>
        <p:spPr>
          <a:xfrm>
            <a:off x="6492683" y="2988565"/>
            <a:ext cx="4669641" cy="3107435"/>
          </a:xfrm>
          <a:prstGeom prst="rect">
            <a:avLst/>
          </a:prstGeom>
          <a:ln w="12700">
            <a:miter lim="400000"/>
          </a:ln>
          <a:effectLst>
            <a:glow rad="228600">
              <a:schemeClr val="accent6">
                <a:satMod val="175000"/>
                <a:alpha val="40000"/>
              </a:schemeClr>
            </a:glow>
          </a:effec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2" name="Rectangle 1"/>
          <p:cNvSpPr/>
          <p:nvPr/>
        </p:nvSpPr>
        <p:spPr>
          <a:xfrm>
            <a:off x="6444465" y="585047"/>
            <a:ext cx="4766079"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tx2">
                    <a:lumMod val="60000"/>
                    <a:lumOff val="40000"/>
                  </a:schemeClr>
                </a:solidFill>
                <a:effectLst/>
              </a:rPr>
              <a:t>Calming Signals</a:t>
            </a:r>
          </a:p>
          <a:p>
            <a:pPr algn="ctr"/>
            <a:r>
              <a:rPr lang="en-US" sz="5400" b="1" cap="none" spc="0" dirty="0">
                <a:ln/>
                <a:solidFill>
                  <a:schemeClr val="tx2">
                    <a:lumMod val="60000"/>
                    <a:lumOff val="40000"/>
                  </a:schemeClr>
                </a:solidFill>
                <a:effectLst/>
              </a:rPr>
              <a:t>Yawns</a:t>
            </a:r>
          </a:p>
        </p:txBody>
      </p:sp>
    </p:spTree>
    <p:extLst>
      <p:ext uri="{BB962C8B-B14F-4D97-AF65-F5344CB8AC3E}">
        <p14:creationId xmlns:p14="http://schemas.microsoft.com/office/powerpoint/2010/main" val="3203155385"/>
      </p:ext>
    </p:extLst>
  </p:cSld>
  <p:clrMapOvr>
    <a:masterClrMapping/>
  </p:clrMapOvr>
  <mc:AlternateContent xmlns:mc="http://schemas.openxmlformats.org/markup-compatibility/2006" xmlns:p14="http://schemas.microsoft.com/office/powerpoint/2010/main">
    <mc:Choice Requires="p14">
      <p:transition spd="slow" p14:dur="2000" advTm="13727"/>
    </mc:Choice>
    <mc:Fallback xmlns="">
      <p:transition spd="slow" advTm="13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Text Placeholder 3"/>
          <p:cNvSpPr txBox="1">
            <a:spLocks noGrp="1"/>
          </p:cNvSpPr>
          <p:nvPr>
            <p:ph type="body" sz="half" idx="2"/>
          </p:nvPr>
        </p:nvSpPr>
        <p:spPr>
          <a:prstGeom prst="rect">
            <a:avLst/>
          </a:prstGeom>
        </p:spPr>
        <p:txBody>
          <a:bodyPr/>
          <a:lstStyle/>
          <a:p>
            <a:r>
              <a:t>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9283" y="762000"/>
            <a:ext cx="3867961" cy="4109708"/>
          </a:xfrm>
          <a:prstGeom prst="rect">
            <a:avLst/>
          </a:prstGeom>
          <a:effectLst>
            <a:glow rad="228600">
              <a:schemeClr val="accent2">
                <a:satMod val="175000"/>
                <a:alpha val="40000"/>
              </a:schemeClr>
            </a:glow>
          </a:effectLst>
        </p:spPr>
      </p:pic>
      <p:pic>
        <p:nvPicPr>
          <p:cNvPr id="10" name="image55.jpeg" descr="image55.jpeg"/>
          <p:cNvPicPr>
            <a:picLocks noChangeAspect="1"/>
          </p:cNvPicPr>
          <p:nvPr/>
        </p:nvPicPr>
        <p:blipFill>
          <a:blip r:embed="rId5"/>
          <a:srcRect l="4068" r="4068"/>
          <a:stretch>
            <a:fillRect/>
          </a:stretch>
        </p:blipFill>
        <p:spPr>
          <a:xfrm>
            <a:off x="503447" y="1476375"/>
            <a:ext cx="4258379" cy="3193784"/>
          </a:xfrm>
          <a:prstGeom prst="rect">
            <a:avLst/>
          </a:prstGeom>
          <a:ln w="12700">
            <a:miter lim="400000"/>
          </a:ln>
          <a:effectLst>
            <a:glow rad="228600">
              <a:schemeClr val="accent6">
                <a:satMod val="175000"/>
                <a:alpha val="40000"/>
              </a:schemeClr>
            </a:glow>
          </a:effectLst>
          <a:extLst>
            <a:ext uri="{C572A759-6A51-4108-AA02-DFA0A04FC94B}">
              <ma14:wrappingTextBoxFlag xmlns:ma14="http://schemas.microsoft.com/office/mac/drawingml/2011/main" xmlns="" val="1"/>
            </a:ext>
          </a:extLst>
        </p:spPr>
      </p:pic>
      <p:pic>
        <p:nvPicPr>
          <p:cNvPr id="11" name="image53.png" descr="image53.png"/>
          <p:cNvPicPr>
            <a:picLocks noChangeAspect="1"/>
          </p:cNvPicPr>
          <p:nvPr/>
        </p:nvPicPr>
        <p:blipFill>
          <a:blip r:embed="rId6"/>
          <a:stretch>
            <a:fillRect/>
          </a:stretch>
        </p:blipFill>
        <p:spPr>
          <a:xfrm>
            <a:off x="5191965" y="3634874"/>
            <a:ext cx="1923894" cy="2569329"/>
          </a:xfrm>
          <a:prstGeom prst="rect">
            <a:avLst/>
          </a:prstGeom>
          <a:ln w="12700">
            <a:miter lim="400000"/>
          </a:ln>
          <a:effectLst>
            <a:glow rad="228600">
              <a:schemeClr val="accent1">
                <a:satMod val="175000"/>
                <a:alpha val="40000"/>
              </a:schemeClr>
            </a:glow>
          </a:effec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2" name="Rectangle 1"/>
          <p:cNvSpPr/>
          <p:nvPr/>
        </p:nvSpPr>
        <p:spPr>
          <a:xfrm>
            <a:off x="4612943" y="239511"/>
            <a:ext cx="2661873"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tx2">
                    <a:lumMod val="60000"/>
                    <a:lumOff val="40000"/>
                  </a:schemeClr>
                </a:solidFill>
                <a:effectLst/>
              </a:rPr>
              <a:t>Panting</a:t>
            </a:r>
          </a:p>
        </p:txBody>
      </p:sp>
    </p:spTree>
    <p:extLst>
      <p:ext uri="{BB962C8B-B14F-4D97-AF65-F5344CB8AC3E}">
        <p14:creationId xmlns:p14="http://schemas.microsoft.com/office/powerpoint/2010/main" val="969976578"/>
      </p:ext>
    </p:extLst>
  </p:cSld>
  <p:clrMapOvr>
    <a:masterClrMapping/>
  </p:clrMapOvr>
  <mc:AlternateContent xmlns:mc="http://schemas.openxmlformats.org/markup-compatibility/2006" xmlns:p14="http://schemas.microsoft.com/office/powerpoint/2010/main">
    <mc:Choice Requires="p14">
      <p:transition spd="slow" p14:dur="2000" advTm="19800"/>
    </mc:Choice>
    <mc:Fallback xmlns="">
      <p:transition spd="slow" advTm="19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 name="blinkingdog.jpg" descr="blinkingdog.jpg"/>
          <p:cNvPicPr>
            <a:picLocks noChangeAspect="1"/>
          </p:cNvPicPr>
          <p:nvPr/>
        </p:nvPicPr>
        <p:blipFill>
          <a:blip r:embed="rId4"/>
          <a:stretch>
            <a:fillRect/>
          </a:stretch>
        </p:blipFill>
        <p:spPr>
          <a:xfrm>
            <a:off x="3465745" y="556196"/>
            <a:ext cx="4549311" cy="4811142"/>
          </a:xfrm>
          <a:prstGeom prst="rect">
            <a:avLst/>
          </a:prstGeom>
          <a:ln w="12700">
            <a:miter lim="400000"/>
          </a:ln>
          <a:effectLst>
            <a:glow rad="457200">
              <a:schemeClr val="accent1">
                <a:satMod val="175000"/>
                <a:alpha val="44000"/>
              </a:schemeClr>
            </a:glow>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 name="Rectangle 2"/>
          <p:cNvSpPr/>
          <p:nvPr/>
        </p:nvSpPr>
        <p:spPr>
          <a:xfrm>
            <a:off x="2672092" y="5634335"/>
            <a:ext cx="613661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sz="5400" b="1" cap="none" spc="0" dirty="0">
                <a:ln/>
                <a:solidFill>
                  <a:schemeClr val="accent1">
                    <a:lumMod val="20000"/>
                    <a:lumOff val="80000"/>
                  </a:schemeClr>
                </a:solidFill>
                <a:effectLst/>
              </a:rPr>
              <a:t>Blinking</a:t>
            </a:r>
            <a:r>
              <a:rPr lang="en-US" sz="5400" b="1" cap="none" spc="0" dirty="0">
                <a:ln/>
                <a:solidFill>
                  <a:schemeClr val="accent1">
                    <a:lumMod val="20000"/>
                    <a:lumOff val="80000"/>
                  </a:schemeClr>
                </a:solidFill>
                <a:effectLst/>
              </a:rPr>
              <a:t> or </a:t>
            </a:r>
            <a:r>
              <a:rPr lang="en-US" sz="5400" b="1" dirty="0">
                <a:ln/>
                <a:solidFill>
                  <a:schemeClr val="accent1">
                    <a:lumMod val="20000"/>
                    <a:lumOff val="80000"/>
                  </a:schemeClr>
                </a:solidFill>
              </a:rPr>
              <a:t>S</a:t>
            </a:r>
            <a:r>
              <a:rPr sz="5400" b="1" cap="none" spc="0" dirty="0">
                <a:ln/>
                <a:solidFill>
                  <a:schemeClr val="accent1">
                    <a:lumMod val="20000"/>
                    <a:lumOff val="80000"/>
                  </a:schemeClr>
                </a:solidFill>
                <a:effectLst/>
              </a:rPr>
              <a:t>quinting</a:t>
            </a:r>
            <a:endParaRPr lang="en-US" sz="5400" b="1" cap="none" spc="0" dirty="0">
              <a:ln/>
              <a:solidFill>
                <a:schemeClr val="accent1">
                  <a:lumMod val="20000"/>
                  <a:lumOff val="80000"/>
                </a:schemeClr>
              </a:solidFill>
              <a:effectLst/>
            </a:endParaRPr>
          </a:p>
        </p:txBody>
      </p:sp>
    </p:spTree>
    <p:extLst>
      <p:ext uri="{BB962C8B-B14F-4D97-AF65-F5344CB8AC3E}">
        <p14:creationId xmlns:p14="http://schemas.microsoft.com/office/powerpoint/2010/main" val="1575860157"/>
      </p:ext>
    </p:extLst>
  </p:cSld>
  <p:clrMapOvr>
    <a:masterClrMapping/>
  </p:clrMapOvr>
  <mc:AlternateContent xmlns:mc="http://schemas.openxmlformats.org/markup-compatibility/2006" xmlns:p14="http://schemas.microsoft.com/office/powerpoint/2010/main">
    <mc:Choice Requires="p14">
      <p:transition spd="slow" p14:dur="2000" advTm="10936"/>
    </mc:Choice>
    <mc:Fallback xmlns="">
      <p:transition spd="slow" advTm="10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icture 2"/>
          <p:cNvPicPr>
            <a:picLocks noChangeAspect="1"/>
          </p:cNvPicPr>
          <p:nvPr/>
        </p:nvPicPr>
        <p:blipFill rotWithShape="1">
          <a:blip r:embed="rId4"/>
          <a:srcRect l="3654" r="58" b="9338"/>
          <a:stretch/>
        </p:blipFill>
        <p:spPr>
          <a:xfrm>
            <a:off x="2152681" y="3614905"/>
            <a:ext cx="3998748" cy="2866857"/>
          </a:xfrm>
          <a:prstGeom prst="rect">
            <a:avLst/>
          </a:prstGeom>
          <a:ln w="12700">
            <a:miter lim="400000"/>
          </a:ln>
          <a:effectLst>
            <a:glow rad="228600">
              <a:schemeClr val="accent1">
                <a:satMod val="175000"/>
                <a:alpha val="40000"/>
              </a:schemeClr>
            </a:glow>
          </a:effectLst>
          <a:extLst>
            <a:ext uri="{C572A759-6A51-4108-AA02-DFA0A04FC94B}">
              <ma14:wrappingTextBoxFlag xmlns:ma14="http://schemas.microsoft.com/office/mac/drawingml/2011/main" xmlns="" val="1"/>
            </a:ext>
          </a:extLst>
        </p:spPr>
      </p:pic>
      <p:pic>
        <p:nvPicPr>
          <p:cNvPr id="7" name="image47.png" descr="image47.png"/>
          <p:cNvPicPr>
            <a:picLocks noChangeAspect="1"/>
          </p:cNvPicPr>
          <p:nvPr/>
        </p:nvPicPr>
        <p:blipFill>
          <a:blip r:embed="rId5"/>
          <a:stretch>
            <a:fillRect/>
          </a:stretch>
        </p:blipFill>
        <p:spPr>
          <a:xfrm>
            <a:off x="735761" y="598191"/>
            <a:ext cx="3823586" cy="2538739"/>
          </a:xfrm>
          <a:prstGeom prst="rect">
            <a:avLst/>
          </a:prstGeom>
          <a:ln w="12700">
            <a:miter lim="400000"/>
          </a:ln>
          <a:effectLst>
            <a:glow rad="406400">
              <a:schemeClr val="accent6">
                <a:satMod val="175000"/>
                <a:alpha val="40000"/>
              </a:schemeClr>
            </a:glow>
          </a:effec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4" name="Picture Placeholder 3"/>
          <p:cNvPicPr>
            <a:picLocks noGrp="1" noChangeAspect="1"/>
          </p:cNvPicPr>
          <p:nvPr>
            <p:ph type="pic" idx="1"/>
          </p:nvPr>
        </p:nvPicPr>
        <p:blipFill>
          <a:blip r:embed="rId7"/>
          <a:srcRect t="11190" b="11190"/>
          <a:stretch>
            <a:fillRect/>
          </a:stretch>
        </p:blipFill>
        <p:spPr>
          <a:xfrm>
            <a:off x="7254875" y="2543343"/>
            <a:ext cx="3684396" cy="2143125"/>
          </a:xfrm>
          <a:prstGeom prst="rect">
            <a:avLst/>
          </a:prstGeom>
          <a:effectLst>
            <a:glow rad="228600">
              <a:schemeClr val="accent4">
                <a:satMod val="175000"/>
                <a:alpha val="40000"/>
              </a:schemeClr>
            </a:glow>
          </a:effectLst>
        </p:spPr>
      </p:pic>
      <p:sp>
        <p:nvSpPr>
          <p:cNvPr id="3" name="Rectangle 2"/>
          <p:cNvSpPr/>
          <p:nvPr/>
        </p:nvSpPr>
        <p:spPr>
          <a:xfrm>
            <a:off x="5596742" y="651018"/>
            <a:ext cx="3410779"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Paw Lift</a:t>
            </a:r>
          </a:p>
        </p:txBody>
      </p:sp>
    </p:spTree>
    <p:extLst>
      <p:ext uri="{BB962C8B-B14F-4D97-AF65-F5344CB8AC3E}">
        <p14:creationId xmlns:p14="http://schemas.microsoft.com/office/powerpoint/2010/main" val="2271905654"/>
      </p:ext>
    </p:extLst>
  </p:cSld>
  <p:clrMapOvr>
    <a:masterClrMapping/>
  </p:clrMapOvr>
  <mc:AlternateContent xmlns:mc="http://schemas.openxmlformats.org/markup-compatibility/2006" xmlns:p14="http://schemas.microsoft.com/office/powerpoint/2010/main">
    <mc:Choice Requires="p14">
      <p:transition spd="slow" p14:dur="2000" advTm="20800"/>
    </mc:Choice>
    <mc:Fallback xmlns="">
      <p:transition spd="slow" advTm="20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Text Placeholder 3"/>
          <p:cNvSpPr txBox="1">
            <a:spLocks noGrp="1"/>
          </p:cNvSpPr>
          <p:nvPr>
            <p:ph type="body" sz="half" idx="2"/>
          </p:nvPr>
        </p:nvSpPr>
        <p:spPr>
          <a:xfrm>
            <a:off x="3542625" y="4174092"/>
            <a:ext cx="5486401" cy="804863"/>
          </a:xfrm>
          <a:prstGeom prst="rect">
            <a:avLst/>
          </a:prstGeom>
        </p:spPr>
        <p:txBody>
          <a:bodyPr/>
          <a:lstStyle/>
          <a:p>
            <a:r>
              <a:rPr dirty="0"/>
              <a:t>   </a:t>
            </a:r>
          </a:p>
        </p:txBody>
      </p:sp>
      <p:pic>
        <p:nvPicPr>
          <p:cNvPr id="637" name="Picture 2" descr="Picture 2"/>
          <p:cNvPicPr>
            <a:picLocks noChangeAspect="1"/>
          </p:cNvPicPr>
          <p:nvPr/>
        </p:nvPicPr>
        <p:blipFill>
          <a:blip r:embed="rId4"/>
          <a:srcRect l="10604" r="18704" b="2222"/>
          <a:stretch>
            <a:fillRect/>
          </a:stretch>
        </p:blipFill>
        <p:spPr>
          <a:xfrm>
            <a:off x="6106200" y="1947623"/>
            <a:ext cx="4572000" cy="4191000"/>
          </a:xfrm>
          <a:prstGeom prst="rect">
            <a:avLst/>
          </a:prstGeom>
          <a:ln w="12700">
            <a:miter lim="400000"/>
          </a:ln>
          <a:effectLst>
            <a:glow rad="381000">
              <a:schemeClr val="accent6">
                <a:lumMod val="50000"/>
                <a:alpha val="43000"/>
              </a:schemeClr>
            </a:glow>
          </a:effectLst>
        </p:spPr>
      </p:pic>
      <p:pic>
        <p:nvPicPr>
          <p:cNvPr id="5" name="image64.jpeg" descr="image64.jpeg"/>
          <p:cNvPicPr>
            <a:picLocks noChangeAspect="1"/>
          </p:cNvPicPr>
          <p:nvPr/>
        </p:nvPicPr>
        <p:blipFill>
          <a:blip r:embed="rId5"/>
          <a:stretch>
            <a:fillRect/>
          </a:stretch>
        </p:blipFill>
        <p:spPr>
          <a:xfrm>
            <a:off x="740215" y="640104"/>
            <a:ext cx="4722307" cy="3593561"/>
          </a:xfrm>
          <a:prstGeom prst="rect">
            <a:avLst/>
          </a:prstGeom>
          <a:ln w="12700">
            <a:miter lim="400000"/>
          </a:ln>
          <a:effectLst>
            <a:glow rad="228600">
              <a:schemeClr val="accent1">
                <a:alpha val="40000"/>
              </a:schemeClr>
            </a:glow>
          </a:effec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2" name="Rectangle 1"/>
          <p:cNvSpPr/>
          <p:nvPr/>
        </p:nvSpPr>
        <p:spPr>
          <a:xfrm>
            <a:off x="719812" y="5349923"/>
            <a:ext cx="4572000"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sz="5400" b="1" cap="none" spc="0" dirty="0">
                <a:ln/>
                <a:solidFill>
                  <a:schemeClr val="accent2">
                    <a:lumMod val="20000"/>
                    <a:lumOff val="80000"/>
                  </a:schemeClr>
                </a:solidFill>
                <a:effectLst/>
              </a:rPr>
              <a:t>Shake</a:t>
            </a:r>
            <a:r>
              <a:rPr lang="en-US" sz="5400" b="1" cap="none" spc="0" dirty="0">
                <a:ln/>
                <a:solidFill>
                  <a:schemeClr val="accent2">
                    <a:lumMod val="20000"/>
                    <a:lumOff val="80000"/>
                  </a:schemeClr>
                </a:solidFill>
                <a:effectLst/>
              </a:rPr>
              <a:t>-O</a:t>
            </a:r>
            <a:r>
              <a:rPr sz="5400" b="1" cap="none" spc="0" dirty="0">
                <a:ln/>
                <a:solidFill>
                  <a:schemeClr val="accent2">
                    <a:lumMod val="20000"/>
                    <a:lumOff val="80000"/>
                  </a:schemeClr>
                </a:solidFill>
                <a:effectLst/>
              </a:rPr>
              <a:t>ff</a:t>
            </a:r>
            <a:endParaRPr lang="en-US" sz="5400" b="1" cap="none" spc="0" dirty="0">
              <a:ln/>
              <a:solidFill>
                <a:schemeClr val="accent2">
                  <a:lumMod val="20000"/>
                  <a:lumOff val="80000"/>
                </a:schemeClr>
              </a:solidFill>
              <a:effectLst/>
            </a:endParaRPr>
          </a:p>
        </p:txBody>
      </p:sp>
    </p:spTree>
    <p:extLst>
      <p:ext uri="{BB962C8B-B14F-4D97-AF65-F5344CB8AC3E}">
        <p14:creationId xmlns:p14="http://schemas.microsoft.com/office/powerpoint/2010/main" val="272624351"/>
      </p:ext>
    </p:extLst>
  </p:cSld>
  <p:clrMapOvr>
    <a:masterClrMapping/>
  </p:clrMapOvr>
  <mc:AlternateContent xmlns:mc="http://schemas.openxmlformats.org/markup-compatibility/2006" xmlns:p14="http://schemas.microsoft.com/office/powerpoint/2010/main">
    <mc:Choice Requires="p14">
      <p:transition spd="slow" p14:dur="2000" advTm="15246"/>
    </mc:Choice>
    <mc:Fallback xmlns="">
      <p:transition spd="slow" advTm="15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605</TotalTime>
  <Words>394</Words>
  <Application>Microsoft Office PowerPoint</Application>
  <PresentationFormat>Widescreen</PresentationFormat>
  <Paragraphs>62</Paragraphs>
  <Slides>18</Slides>
  <Notes>4</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Calibri</vt:lpstr>
      <vt:lpstr>Calibri Light</vt:lpstr>
      <vt:lpstr>Wingdings</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of Calgary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Meyer, Janette</dc:creator>
  <cp:lastModifiedBy>Poon, Monika</cp:lastModifiedBy>
  <cp:revision>62</cp:revision>
  <dcterms:created xsi:type="dcterms:W3CDTF">2022-02-07T19:02:48Z</dcterms:created>
  <dcterms:modified xsi:type="dcterms:W3CDTF">2022-03-07T18:57:08Z</dcterms:modified>
</cp:coreProperties>
</file>