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4"/>
  </p:sldMasterIdLst>
  <p:notesMasterIdLst>
    <p:notesMasterId r:id="rId9"/>
  </p:notesMasterIdLst>
  <p:sldIdLst>
    <p:sldId id="3077" r:id="rId5"/>
    <p:sldId id="281" r:id="rId6"/>
    <p:sldId id="309" r:id="rId7"/>
    <p:sldId id="307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840C1F-42DF-0A59-9011-D90A2FF9C6D7}" name="Herron, Kyle" initials="HK" userId="S::KHERRON@calgary.ca::c171c5ff-58a9-4f88-bc5f-2f3066afb25e" providerId="AD"/>
  <p188:author id="{F3BEE154-CF33-6375-2B3B-83ADAFA49B13}" name="Heather Keam" initials="HK" userId="S::Heather@tamarackcommunity.ca::14700d81-5499-4349-9cd5-1172e9e34419" providerId="AD"/>
  <p188:author id="{F0A3447F-687D-3887-B922-D254BEB51413}" name="Guest User" initials="GU" userId="S::urn:spo:anon#bb965d59fbf555e790956bd06caf3b9213065ce76ba72d17b7e2f47aed12a31e::" providerId="AD"/>
  <p188:author id="{A7966286-38E6-2DAF-792F-996A494DEF98}" name="Rivas, Courtney M." initials="RCM" userId="S::CMROBERTSON1@calgary.ca::2a7370ab-d8a4-42cb-a892-1ce270a479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5B4"/>
    <a:srgbClr val="4B4F55"/>
    <a:srgbClr val="C8102E"/>
    <a:srgbClr val="E5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D5609-AC90-4621-805B-A7520E2AEBEB}" v="3" dt="2024-04-14T00:54:46.538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BDE81-735B-4840-9A10-658418D636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081FA-F533-8E49-AB55-6AD3F809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7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5E279-4DCC-E48A-C246-3E0D4DDC4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080FAE-4F1D-B2E8-4BD4-F16DABF43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BF453C-A3F7-CF91-5DD3-5A0831240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top of the table is where people preform the functions that they are meant to do</a:t>
            </a:r>
          </a:p>
          <a:p>
            <a:endParaRPr lang="en-US"/>
          </a:p>
          <a:p>
            <a:r>
              <a:rPr lang="en-US"/>
              <a:t>To preform the functions, they need local resources ( gifts and assets)</a:t>
            </a:r>
          </a:p>
          <a:p>
            <a:endParaRPr lang="en-US"/>
          </a:p>
          <a:p>
            <a:r>
              <a:rPr lang="en-US"/>
              <a:t>These resources are activated by connectors who uncover and connect the  assets and resources</a:t>
            </a:r>
          </a:p>
          <a:p>
            <a:endParaRPr lang="en-US"/>
          </a:p>
          <a:p>
            <a:endParaRPr lang="en-US"/>
          </a:p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557B0-8E7F-1B7E-AAC9-277DCD19A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EE77-BFB0-4FBA-B758-AF47178242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3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33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5E70D-64EA-7848-B6D6-091450EB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FCAAEAB-173C-5C49-8DE5-25E10E4A94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4217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575D844-E3F3-5147-AE82-A31410CC3B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4100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#1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721F847-EF62-DA42-A42D-7C0A1C5EBB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100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D46730-CF33-6949-8C5A-60F0E41B0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575378" cy="13255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5A03271-81E5-6F42-8474-FA7D9CE2AB1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23618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050082-2134-D248-B1C3-DD8DE26C38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23501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#2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C32F605-DF22-2F4D-BA48-8DFBFFAAE1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3501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CB3E0F4-B497-6D44-A75C-A635CEF7DFF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82899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53A7C55-DA3F-3943-A242-702E0C052E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2782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#3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071A695-B4FD-D840-9BFC-E4C5263A2A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2782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3A0F850A-D3A1-044A-91A3-16BE12F6E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599645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CD8C5F2-D7F7-DD48-A874-99700F9448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9528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#4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C2054AE-C1A8-4842-8CC6-2145110F72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99528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33E31D25-4C06-7545-BAAF-4B38C4C79FF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58926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860A5E5-7917-054E-B291-B6DFD3C43E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8808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#5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BA37C04C-43EC-DF4A-B41F-2979F020DF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8808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</p:spTree>
    <p:extLst>
      <p:ext uri="{BB962C8B-B14F-4D97-AF65-F5344CB8AC3E}">
        <p14:creationId xmlns:p14="http://schemas.microsoft.com/office/powerpoint/2010/main" val="299981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DC412-31AE-A345-9C21-96566F81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6F181E-448C-4E48-9EDE-289042790A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07416" y="1819339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2D25BF-97C4-F04D-9B90-08C7602C01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941" y="1936474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16pt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47DE6F4-5C3B-BE48-92E0-12134C933A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7416" y="4059556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2421DB1-7015-D24E-A349-890118492F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941" y="4176691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16pt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6C7BF1F-5820-5A42-822E-6D0A8AA898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43621" y="1819339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B70D9FA-6FB3-714B-BA14-2EF5BCAAF4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983" y="1936474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16pt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65621DAB-1D4E-184C-B3A8-B47E73A3D12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43621" y="4049750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A4451C2-2776-C145-8B8A-42EA127BBB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88983" y="4166885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16pt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DFBD69-BEC4-744B-81D8-3CB24A127C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7"/>
            <a:ext cx="5994446" cy="10912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419338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5DD80-435C-754E-8C30-2DF82176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1E13A99C-0F1F-264E-91FC-3837DAA68D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9144000" cy="461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sz="1200"/>
              <a:t>Click on this icon </a:t>
            </a:r>
            <a:br>
              <a:rPr lang="en-US" sz="1200"/>
            </a:br>
            <a:r>
              <a:rPr lang="en-US" sz="1200"/>
              <a:t>to select new picture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3CF587-544B-AC40-B88F-ECFA619FE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064" y="4939346"/>
            <a:ext cx="6895580" cy="67955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BCC13EA-D6CE-AF4A-A541-FD957CF04B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5064" y="5547754"/>
            <a:ext cx="6904486" cy="808599"/>
          </a:xfrm>
          <a:prstGeom prst="rect">
            <a:avLst/>
          </a:prstGeom>
        </p:spPr>
        <p:txBody>
          <a:bodyPr l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 Arial regular 20pt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F3DE9B-A3C3-D989-80B3-950D6F6076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90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6174-0FBD-E34D-A7E1-1FAE2702A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B29D52-1F75-D84B-A18B-79A759DA5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376559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table Arial bold 30pt 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D2A3BB8E-5EA6-EA46-879B-BC7C6ACDB4A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696720" y="1448789"/>
            <a:ext cx="6984127" cy="470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99439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232FC-D2E6-A741-9355-62EB4B7F2D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F02949-9EF9-3E44-9289-AF721BA2D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270752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chart Arial bold 30pt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8D87BAA-1823-404A-A070-1105BDCF2DB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420318" y="1527858"/>
            <a:ext cx="5154721" cy="4502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D2C36E6-19A9-004F-B2CC-B937C45DDD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8341" y="3606800"/>
            <a:ext cx="1341889" cy="2423610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Chart description/ legend goes here</a:t>
            </a:r>
          </a:p>
        </p:txBody>
      </p:sp>
    </p:spTree>
    <p:extLst>
      <p:ext uri="{BB962C8B-B14F-4D97-AF65-F5344CB8AC3E}">
        <p14:creationId xmlns:p14="http://schemas.microsoft.com/office/powerpoint/2010/main" val="32541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63D0C-3931-A947-819B-7F56BA3331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C8FB5F-2B8D-7F45-9390-D7AD09F31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2000"/>
            <a:ext cx="6559026" cy="619170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B1CBD0C-E169-234E-9531-D7F8B4713F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819" y="1446759"/>
            <a:ext cx="4146658" cy="493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content goes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21E7106-9028-E740-BF66-4C4C8EDCF2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6663" y="1446759"/>
            <a:ext cx="4146658" cy="493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content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548058-127A-4553-817A-A1A41110D1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1940558"/>
            <a:ext cx="4147063" cy="442544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Copy sentence Arial regular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9232CEB-1B86-4E7C-B4E4-A9AC234BA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16256" y="1940558"/>
            <a:ext cx="4147065" cy="442544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Copy sentence Arial regular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19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130CA-5363-41C2-BB23-FC15B6663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8E3602-54EF-400B-B0E1-9DDF71C9C4C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24455896"/>
              </p:ext>
            </p:extLst>
          </p:nvPr>
        </p:nvGraphicFramePr>
        <p:xfrm>
          <a:off x="1696722" y="1447990"/>
          <a:ext cx="7010400" cy="4450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557373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00292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041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572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103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425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451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339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303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19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665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559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745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7253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5A0FEA-9B95-766D-9814-0F483C4D1C4C}"/>
              </a:ext>
            </a:extLst>
          </p:cNvPr>
          <p:cNvSpPr txBox="1"/>
          <p:nvPr userDrawn="1"/>
        </p:nvSpPr>
        <p:spPr>
          <a:xfrm>
            <a:off x="2326640" y="863600"/>
            <a:ext cx="638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Copy</a:t>
            </a:r>
            <a:r>
              <a:rPr lang="en-US" sz="1200"/>
              <a:t> this table from </a:t>
            </a:r>
            <a:r>
              <a:rPr lang="en-US" sz="1200" b="1">
                <a:solidFill>
                  <a:schemeClr val="accent3"/>
                </a:solidFill>
              </a:rPr>
              <a:t>Slide Master</a:t>
            </a:r>
            <a:r>
              <a:rPr lang="en-US" sz="1200"/>
              <a:t> view. Go to </a:t>
            </a:r>
            <a:r>
              <a:rPr lang="en-US" sz="1200" b="1">
                <a:solidFill>
                  <a:schemeClr val="accent3"/>
                </a:solidFill>
              </a:rPr>
              <a:t>Normal</a:t>
            </a:r>
            <a:r>
              <a:rPr lang="en-US" sz="1200" b="0">
                <a:solidFill>
                  <a:schemeClr val="accent3"/>
                </a:solidFill>
              </a:rPr>
              <a:t> </a:t>
            </a:r>
            <a:r>
              <a:rPr lang="en-US" sz="1200"/>
              <a:t>view,</a:t>
            </a:r>
            <a:r>
              <a:rPr lang="en-US" sz="1200" b="0">
                <a:solidFill>
                  <a:schemeClr val="accent3"/>
                </a:solidFill>
              </a:rPr>
              <a:t> </a:t>
            </a:r>
            <a:r>
              <a:rPr lang="en-US" sz="1200"/>
              <a:t>from the list of </a:t>
            </a:r>
            <a:r>
              <a:rPr lang="en-US" sz="1200" b="1">
                <a:solidFill>
                  <a:schemeClr val="accent3"/>
                </a:solidFill>
              </a:rPr>
              <a:t>New Slide</a:t>
            </a:r>
            <a:r>
              <a:rPr lang="en-US" sz="1200"/>
              <a:t> </a:t>
            </a:r>
            <a:r>
              <a:rPr lang="en-US" sz="1200" b="0">
                <a:solidFill>
                  <a:schemeClr val="accent3"/>
                </a:solidFill>
              </a:rPr>
              <a:t>add  </a:t>
            </a:r>
            <a:r>
              <a:rPr lang="en-US" sz="1200"/>
              <a:t>the </a:t>
            </a:r>
            <a:r>
              <a:rPr lang="en-US" sz="1200" b="1">
                <a:solidFill>
                  <a:schemeClr val="accent3"/>
                </a:solidFill>
              </a:rPr>
              <a:t>Custom Layout</a:t>
            </a:r>
            <a:r>
              <a:rPr lang="en-US" sz="1200"/>
              <a:t> slide and </a:t>
            </a:r>
            <a:r>
              <a:rPr lang="en-US" sz="1200">
                <a:solidFill>
                  <a:schemeClr val="accent1"/>
                </a:solidFill>
              </a:rPr>
              <a:t>paste</a:t>
            </a:r>
            <a:r>
              <a:rPr lang="en-US" sz="1200"/>
              <a:t> the table to populate it based on your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98099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Gre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130CA-5363-41C2-BB23-FC15B6663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FD08665-2CDA-4D8E-B960-260287F9B3B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84699048"/>
              </p:ext>
            </p:extLst>
          </p:nvPr>
        </p:nvGraphicFramePr>
        <p:xfrm>
          <a:off x="1696722" y="1447990"/>
          <a:ext cx="7013448" cy="4450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6724">
                  <a:extLst>
                    <a:ext uri="{9D8B030D-6E8A-4147-A177-3AD203B41FA5}">
                      <a16:colId xmlns:a16="http://schemas.microsoft.com/office/drawing/2014/main" val="355737303"/>
                    </a:ext>
                  </a:extLst>
                </a:gridCol>
                <a:gridCol w="3506724">
                  <a:extLst>
                    <a:ext uri="{9D8B030D-6E8A-4147-A177-3AD203B41FA5}">
                      <a16:colId xmlns:a16="http://schemas.microsoft.com/office/drawing/2014/main" val="726752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41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572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103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425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451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339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303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19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665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559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745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725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31724CE-9D58-5C5D-DECE-B864DCA143DB}"/>
              </a:ext>
            </a:extLst>
          </p:cNvPr>
          <p:cNvSpPr txBox="1"/>
          <p:nvPr userDrawn="1"/>
        </p:nvSpPr>
        <p:spPr>
          <a:xfrm>
            <a:off x="2326640" y="863600"/>
            <a:ext cx="638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Copy</a:t>
            </a:r>
            <a:r>
              <a:rPr lang="en-US" sz="1200"/>
              <a:t> this table from </a:t>
            </a:r>
            <a:r>
              <a:rPr lang="en-US" sz="1200" b="1">
                <a:solidFill>
                  <a:schemeClr val="accent3"/>
                </a:solidFill>
              </a:rPr>
              <a:t>Slide Master</a:t>
            </a:r>
            <a:r>
              <a:rPr lang="en-US" sz="1200"/>
              <a:t> view. Go to </a:t>
            </a:r>
            <a:r>
              <a:rPr lang="en-US" sz="1200" b="1">
                <a:solidFill>
                  <a:schemeClr val="accent3"/>
                </a:solidFill>
              </a:rPr>
              <a:t>Normal</a:t>
            </a:r>
            <a:r>
              <a:rPr lang="en-US" sz="1200" b="0">
                <a:solidFill>
                  <a:schemeClr val="accent3"/>
                </a:solidFill>
              </a:rPr>
              <a:t> </a:t>
            </a:r>
            <a:r>
              <a:rPr lang="en-US" sz="1200"/>
              <a:t>view,</a:t>
            </a:r>
            <a:r>
              <a:rPr lang="en-US" sz="1200" b="0">
                <a:solidFill>
                  <a:schemeClr val="accent3"/>
                </a:solidFill>
              </a:rPr>
              <a:t> </a:t>
            </a:r>
            <a:r>
              <a:rPr lang="en-US" sz="1200"/>
              <a:t>from the list of </a:t>
            </a:r>
            <a:r>
              <a:rPr lang="en-US" sz="1200" b="1">
                <a:solidFill>
                  <a:schemeClr val="accent3"/>
                </a:solidFill>
              </a:rPr>
              <a:t>New Slide</a:t>
            </a:r>
            <a:r>
              <a:rPr lang="en-US" sz="1200"/>
              <a:t> </a:t>
            </a:r>
            <a:r>
              <a:rPr lang="en-US" sz="1200" b="0">
                <a:solidFill>
                  <a:schemeClr val="accent3"/>
                </a:solidFill>
              </a:rPr>
              <a:t>add  </a:t>
            </a:r>
            <a:r>
              <a:rPr lang="en-US" sz="1200"/>
              <a:t>the </a:t>
            </a:r>
            <a:r>
              <a:rPr lang="en-US" sz="1200" b="1">
                <a:solidFill>
                  <a:schemeClr val="accent3"/>
                </a:solidFill>
              </a:rPr>
              <a:t>Custom Layout</a:t>
            </a:r>
            <a:r>
              <a:rPr lang="en-US" sz="1200"/>
              <a:t> slide and </a:t>
            </a:r>
            <a:r>
              <a:rPr lang="en-US" sz="1200">
                <a:solidFill>
                  <a:schemeClr val="accent1"/>
                </a:solidFill>
              </a:rPr>
              <a:t>paste</a:t>
            </a:r>
            <a:r>
              <a:rPr lang="en-US" sz="1200"/>
              <a:t> the table to populate it based on your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54289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E93A0E-9989-E4D2-D743-AA181A379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F384-DCA2-EA1A-7D05-889D5CE39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270752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chart 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346101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B12C3B-C51B-DF47-808A-91E555726F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9144000" cy="461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sz="1200"/>
              <a:t>Click on this icon </a:t>
            </a:r>
            <a:br>
              <a:rPr lang="en-US" sz="1200"/>
            </a:br>
            <a:r>
              <a:rPr lang="en-US" sz="1200"/>
              <a:t>to select new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B43D6-D246-5442-8C68-23E30FCBC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064" y="4939346"/>
            <a:ext cx="6895580" cy="67955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EE6C6FE-911B-104A-9187-117D672B59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5064" y="5669674"/>
            <a:ext cx="6904486" cy="808599"/>
          </a:xfrm>
          <a:prstGeom prst="rect">
            <a:avLst/>
          </a:prstGeom>
        </p:spPr>
        <p:txBody>
          <a:bodyPr lIns="0"/>
          <a:lstStyle>
            <a:lvl1pPr marL="0" marR="0" indent="0" algn="l" defTabSz="914377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Presentation date</a:t>
            </a:r>
          </a:p>
          <a:p>
            <a:pPr lvl="0"/>
            <a:r>
              <a:rPr lang="en-US"/>
              <a:t>August,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5D22D1-D940-87CA-6B88-5DF7D5E870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28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7A4C-1CE7-0A4C-9842-8F8C03C9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36525D-3A09-1C41-8880-8041673FE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3118" y="493776"/>
            <a:ext cx="6895580" cy="12503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DD735D-6C3B-FA48-AFBA-1A0010DDF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2908" y="1785941"/>
            <a:ext cx="4585097" cy="4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 Arial bold 24pt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7B57006-B0C4-A340-9C8A-BD1527418F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88005" y="1785941"/>
            <a:ext cx="1792844" cy="3775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  <a:br>
              <a:rPr lang="en-US"/>
            </a:br>
            <a:r>
              <a:rPr lang="en-US"/>
              <a:t>or click on the grey box to delete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2DA90-1DEB-45F2-8A47-CB2027FBD7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03118" y="2354896"/>
            <a:ext cx="4584887" cy="305689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Copy sentence Arial regular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50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F8A5C-5990-AB4C-9D03-184C126A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BF7EA3-D218-D049-B5CB-422DDB914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5012082" cy="13255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ACD081-CCB8-5C48-A82E-A75F81D623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4288" y="1785941"/>
            <a:ext cx="4585097" cy="4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 Arial bold 24pt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845C08-D0EE-8F41-89D6-65EF98487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89385" y="1785938"/>
            <a:ext cx="1791464" cy="4464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  <a:br>
              <a:rPr lang="en-US"/>
            </a:br>
            <a:r>
              <a:rPr lang="en-US"/>
              <a:t>or click on the grey box to delete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7DDFD-4687-CE40-8B05-8939BC4773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8456" y="1142999"/>
            <a:ext cx="1350169" cy="5013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  <a:br>
              <a:rPr lang="en-US"/>
            </a:br>
            <a:r>
              <a:rPr lang="en-US"/>
              <a:t>or click on the grey box to delete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0AD7BF-89B1-429E-81FF-AAEAEC5F5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3118" y="2354896"/>
            <a:ext cx="4584887" cy="305689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Copy sentence Arial regular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65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8EF3B4-C75D-7143-B4F6-28B1A3FB6342}"/>
              </a:ext>
            </a:extLst>
          </p:cNvPr>
          <p:cNvSpPr/>
          <p:nvPr/>
        </p:nvSpPr>
        <p:spPr>
          <a:xfrm>
            <a:off x="0" y="3"/>
            <a:ext cx="9144000" cy="6308203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A1551-1488-A740-944F-B349FF58EA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03374" y="1778697"/>
            <a:ext cx="6463805" cy="388306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text of the quote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7A6A9C-4422-2943-8B18-B717B3D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BBCA30F-B0A0-9F4D-8ABC-B420BD0A5789}"/>
              </a:ext>
            </a:extLst>
          </p:cNvPr>
          <p:cNvSpPr txBox="1">
            <a:spLocks/>
          </p:cNvSpPr>
          <p:nvPr/>
        </p:nvSpPr>
        <p:spPr>
          <a:xfrm>
            <a:off x="256411" y="0"/>
            <a:ext cx="1350463" cy="86429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5F97E-BFDF-01FC-E024-28AA37C7FB39}"/>
              </a:ext>
            </a:extLst>
          </p:cNvPr>
          <p:cNvSpPr/>
          <p:nvPr userDrawn="1"/>
        </p:nvSpPr>
        <p:spPr>
          <a:xfrm>
            <a:off x="0" y="3"/>
            <a:ext cx="9144000" cy="6308203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326CCBA-63CF-DAA6-ACC3-C3128CA164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74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9E161F0-C3B3-E242-A9A8-D3DE8920DC7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To change background image: Right click on gray area </a:t>
            </a:r>
            <a:br>
              <a:rPr lang="en-US"/>
            </a:br>
            <a:r>
              <a:rPr lang="en-US"/>
              <a:t>&gt; Bring to Front – click on middle icon Insert Picture from </a:t>
            </a:r>
            <a:br>
              <a:rPr lang="en-US"/>
            </a:br>
            <a:r>
              <a:rPr lang="en-US"/>
              <a:t>File &gt; select a requested image &gt; right click on image </a:t>
            </a:r>
            <a:br>
              <a:rPr lang="en-US"/>
            </a:br>
            <a:r>
              <a:rPr lang="en-US"/>
              <a:t>&gt; Send to Back to make The City of Calgary logo visible. </a:t>
            </a:r>
          </a:p>
          <a:p>
            <a:r>
              <a:rPr lang="en-US"/>
              <a:t>Please do not move or change size of the The City of Calgary logo.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27D74-97CD-1A4B-AE59-78EC0A384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A9351E5-E8A3-8040-9F12-5AAB6D4356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1131" y="1447800"/>
            <a:ext cx="6581739" cy="4191000"/>
          </a:xfrm>
          <a:prstGeom prst="rect">
            <a:avLst/>
          </a:prstGeom>
          <a:solidFill>
            <a:schemeClr val="bg1"/>
          </a:solidFill>
        </p:spPr>
        <p:txBody>
          <a:bodyPr lIns="411480" tIns="411480" rIns="411480" bIns="411480"/>
          <a:lstStyle>
            <a:lvl1pPr marL="0" indent="0">
              <a:lnSpc>
                <a:spcPct val="113000"/>
              </a:lnSpc>
              <a:spcBef>
                <a:spcPts val="600"/>
              </a:spcBef>
              <a:spcAft>
                <a:spcPts val="1200"/>
              </a:spcAft>
              <a:buNone/>
              <a:tabLst/>
              <a:defRPr sz="2800" b="1"/>
            </a:lvl1pPr>
            <a:lvl2pPr>
              <a:buNone/>
              <a:defRPr sz="2400" b="0"/>
            </a:lvl2pPr>
            <a:lvl3pPr>
              <a:buNone/>
              <a:defRPr sz="2400" b="0"/>
            </a:lvl3pPr>
            <a:lvl4pPr>
              <a:buNone/>
              <a:defRPr sz="2400" b="0"/>
            </a:lvl4pPr>
            <a:lvl5pPr>
              <a:buNone/>
              <a:defRPr sz="2400" b="0"/>
            </a:lvl5pPr>
          </a:lstStyle>
          <a:p>
            <a:pPr lvl="0"/>
            <a:r>
              <a:rPr lang="en-US"/>
              <a:t>Click to edit text of the quote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C8B58C4-5231-3285-BB39-E1FAC12D34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86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94101219-BC50-0B48-9797-EEBBA0927E9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To change background image: Right click on gray area </a:t>
            </a:r>
            <a:br>
              <a:rPr lang="en-US"/>
            </a:br>
            <a:r>
              <a:rPr lang="en-US"/>
              <a:t>&gt; Bring to Front – click on middle icon Insert Picture from </a:t>
            </a:r>
            <a:br>
              <a:rPr lang="en-US"/>
            </a:br>
            <a:r>
              <a:rPr lang="en-US"/>
              <a:t>File &gt; select a requested image &gt; right click on image </a:t>
            </a:r>
            <a:br>
              <a:rPr lang="en-US"/>
            </a:br>
            <a:r>
              <a:rPr lang="en-US"/>
              <a:t>&gt; Send to Back to make The City of Calgary logo visible. </a:t>
            </a:r>
          </a:p>
          <a:p>
            <a:r>
              <a:rPr lang="en-US"/>
              <a:t>Please do not move or change size of the The City of Calgary logo.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A074F-C7A9-C747-8D6D-397AA897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1E17016-FB89-144D-A6E9-916799F46E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3234" y="3730048"/>
            <a:ext cx="3633849" cy="2090923"/>
          </a:xfrm>
          <a:prstGeom prst="rect">
            <a:avLst/>
          </a:prstGeom>
          <a:solidFill>
            <a:schemeClr val="bg1"/>
          </a:solidFill>
        </p:spPr>
        <p:txBody>
          <a:bodyPr lIns="274320" tIns="274320" rIns="274320" bIns="274320"/>
          <a:lstStyle>
            <a:lvl1pPr marL="0" indent="0">
              <a:lnSpc>
                <a:spcPct val="113000"/>
              </a:lnSpc>
              <a:spcBef>
                <a:spcPts val="600"/>
              </a:spcBef>
              <a:spcAft>
                <a:spcPts val="1200"/>
              </a:spcAft>
              <a:buNone/>
              <a:tabLst/>
              <a:defRPr sz="2400" b="1"/>
            </a:lvl1pPr>
            <a:lvl2pPr>
              <a:buNone/>
              <a:defRPr sz="2400" b="0"/>
            </a:lvl2pPr>
            <a:lvl3pPr>
              <a:buNone/>
              <a:defRPr sz="2400" b="0"/>
            </a:lvl3pPr>
            <a:lvl4pPr>
              <a:buNone/>
              <a:defRPr sz="2400" b="0"/>
            </a:lvl4pPr>
            <a:lvl5pPr>
              <a:buNone/>
              <a:defRPr sz="2400" b="0"/>
            </a:lvl5pPr>
          </a:lstStyle>
          <a:p>
            <a:pPr lvl="0"/>
            <a:r>
              <a:rPr lang="en-US"/>
              <a:t>Click to edit text of the quote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D0529FC-AC64-5772-A3F4-C9CACD009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21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40ED-AF27-7E45-9F59-23D2813E4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2000"/>
            <a:ext cx="6238711" cy="1203800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AC15C-1D18-144A-B282-5E1334A9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4076BF-C975-8D4C-9726-A4DBAD28CB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5704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D0A6F8F-91A0-FE46-BC2D-ADFB35209C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0693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74480C8-90D4-5F40-936B-6B283C08B9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15681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B85CFF-46AE-0A4D-9A0E-F8D8B00629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5586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98DDE5-6C66-C34F-B183-2A7CB91C45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586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F781CB0-DBE2-6649-949D-81A61DB927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78009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#2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4DA9FE2-972C-2743-AA00-E74419F796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009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2DDAE15-9EE2-4443-AB2D-FCAAC896A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8246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#3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568318C-2798-7E44-A3A0-58D580ACB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08246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</p:spTree>
    <p:extLst>
      <p:ext uri="{BB962C8B-B14F-4D97-AF65-F5344CB8AC3E}">
        <p14:creationId xmlns:p14="http://schemas.microsoft.com/office/powerpoint/2010/main" val="264242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ane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70D5A-78A2-364A-B3DA-6529B32E14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6159" y="562390"/>
            <a:ext cx="4170759" cy="531421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Title Arial bold 30pt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D2E2-A89F-4E41-B44B-246D133E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D56954-FE5B-8B44-9051-3889160496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6159" y="1093808"/>
            <a:ext cx="4170758" cy="48438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en-US"/>
              <a:t>Sentence Arial regular 20pt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F281A66-7154-F64E-A87C-2FF4CBC99F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4170758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396D51A-D099-621D-A31D-67785B9F93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05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8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BCD@calgary.c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amarackcommunity.ca/" TargetMode="External"/><Relationship Id="rId4" Type="http://schemas.openxmlformats.org/officeDocument/2006/relationships/hyperlink" Target="https://calgary.ca/social-services/asset-based-community-development-toolki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C8C99-FC1D-A51E-AFA1-865EB82C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Module 6: Bringing it all together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31EBF-62AF-F60E-5EA0-05C3156681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Placeholder 6" descr="A person doing a hand stand on grass with people watching&#10;&#10;Description automatically generated">
            <a:extLst>
              <a:ext uri="{FF2B5EF4-FFF2-40B4-BE49-F238E27FC236}">
                <a16:creationId xmlns:a16="http://schemas.microsoft.com/office/drawing/2014/main" id="{DDF31568-C912-8578-325D-260E8D9D700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2202" b="12202"/>
          <a:stretch/>
        </p:blipFill>
        <p:spPr/>
      </p:pic>
    </p:spTree>
    <p:extLst>
      <p:ext uri="{BB962C8B-B14F-4D97-AF65-F5344CB8AC3E}">
        <p14:creationId xmlns:p14="http://schemas.microsoft.com/office/powerpoint/2010/main" val="409427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DF6A6-E1C6-A260-7986-9BE5BD654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0F8CC9-C6FE-6625-E793-E6FCCE47E84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295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06E592-B6EA-7F7A-959E-EA6E5F30D7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0504" y="664102"/>
            <a:ext cx="7415212" cy="995362"/>
          </a:xfrm>
        </p:spPr>
        <p:txBody>
          <a:bodyPr lIns="91440" tIns="45720" rIns="91440" bIns="45720" anchor="t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elawik" panose="020F0502020204030204" pitchFamily="34" charset="0"/>
              </a:rPr>
              <a:t>Bringing it all together</a:t>
            </a:r>
            <a:endParaRPr lang="en-US" sz="1400" dirty="0">
              <a:solidFill>
                <a:schemeClr val="bg1"/>
              </a:solidFill>
              <a:latin typeface="Selawik" panose="020F0502020204030204" pitchFamily="34" charset="0"/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E709DA6E-E2B0-6494-07C3-6347791E22FE}"/>
              </a:ext>
            </a:extLst>
          </p:cNvPr>
          <p:cNvSpPr/>
          <p:nvPr/>
        </p:nvSpPr>
        <p:spPr>
          <a:xfrm>
            <a:off x="3604102" y="2025691"/>
            <a:ext cx="1181107" cy="4067600"/>
          </a:xfrm>
          <a:prstGeom prst="righ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3C4D06-4ED4-DB6A-A805-A492EDDE4C15}"/>
              </a:ext>
            </a:extLst>
          </p:cNvPr>
          <p:cNvSpPr/>
          <p:nvPr/>
        </p:nvSpPr>
        <p:spPr>
          <a:xfrm>
            <a:off x="7041801" y="3703238"/>
            <a:ext cx="920907" cy="64939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Co-creating care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BD57AE-E151-E7B1-0AF6-1FDFD8464652}"/>
              </a:ext>
            </a:extLst>
          </p:cNvPr>
          <p:cNvSpPr/>
          <p:nvPr/>
        </p:nvSpPr>
        <p:spPr>
          <a:xfrm>
            <a:off x="7052133" y="5181280"/>
            <a:ext cx="920906" cy="6215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Raising children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82607C-C53D-4F1F-AF7B-00CC5356A4B7}"/>
              </a:ext>
            </a:extLst>
          </p:cNvPr>
          <p:cNvSpPr/>
          <p:nvPr/>
        </p:nvSpPr>
        <p:spPr>
          <a:xfrm>
            <a:off x="7038769" y="2991637"/>
            <a:ext cx="920907" cy="64639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Local places &amp; land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383825-1BFD-4C8F-0F9B-90B72264CE9B}"/>
              </a:ext>
            </a:extLst>
          </p:cNvPr>
          <p:cNvSpPr/>
          <p:nvPr/>
        </p:nvSpPr>
        <p:spPr>
          <a:xfrm>
            <a:off x="7060594" y="4445123"/>
            <a:ext cx="903983" cy="6215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Enabling health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6D1B98-816E-5D02-0D83-9E48294EE661}"/>
              </a:ext>
            </a:extLst>
          </p:cNvPr>
          <p:cNvSpPr/>
          <p:nvPr/>
        </p:nvSpPr>
        <p:spPr>
          <a:xfrm>
            <a:off x="8065716" y="5163694"/>
            <a:ext cx="897550" cy="6215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Local food production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E9C39A-7B6C-6D52-C6A6-7C333E62837E}"/>
              </a:ext>
            </a:extLst>
          </p:cNvPr>
          <p:cNvSpPr/>
          <p:nvPr/>
        </p:nvSpPr>
        <p:spPr>
          <a:xfrm>
            <a:off x="8065716" y="4426001"/>
            <a:ext cx="897550" cy="6215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Local economies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DBFF2F-35B0-4D44-18E5-5DB3B6F5430C}"/>
              </a:ext>
            </a:extLst>
          </p:cNvPr>
          <p:cNvSpPr/>
          <p:nvPr/>
        </p:nvSpPr>
        <p:spPr>
          <a:xfrm>
            <a:off x="8042358" y="3718407"/>
            <a:ext cx="920907" cy="64639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Security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73A0E9-956B-BEDF-CB75-3155589D4389}"/>
              </a:ext>
            </a:extLst>
          </p:cNvPr>
          <p:cNvSpPr txBox="1"/>
          <p:nvPr/>
        </p:nvSpPr>
        <p:spPr>
          <a:xfrm>
            <a:off x="4601812" y="1747369"/>
            <a:ext cx="2155001" cy="7155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50" b="1">
                <a:solidFill>
                  <a:schemeClr val="bg1"/>
                </a:solidFill>
              </a:rPr>
              <a:t>What can be brought together to perform community functions?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E8445F-FA1F-2C18-971B-719B9D3AF668}"/>
              </a:ext>
            </a:extLst>
          </p:cNvPr>
          <p:cNvSpPr txBox="1"/>
          <p:nvPr/>
        </p:nvSpPr>
        <p:spPr>
          <a:xfrm>
            <a:off x="4575682" y="2881436"/>
            <a:ext cx="1910145" cy="281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0" lvl="0" indent="-257175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CA" sz="1200">
                <a:solidFill>
                  <a:schemeClr val="bg1"/>
                </a:solidFill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As a community, what can we achieve by using our own assets?</a:t>
            </a:r>
            <a:endParaRPr lang="en-CA" sz="12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marR="0" lvl="0" indent="-257175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CA" sz="1200">
                <a:solidFill>
                  <a:schemeClr val="bg1"/>
                </a:solidFill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What can we achieve with our own assets if we get some outside help?</a:t>
            </a:r>
            <a:endParaRPr lang="en-CA" sz="12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marR="0" lvl="0" indent="-257175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CA" sz="1200">
                <a:solidFill>
                  <a:schemeClr val="bg1"/>
                </a:solidFill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What can’t we do with our assets that must be done by outsiders? </a:t>
            </a:r>
            <a:endParaRPr lang="en-CA" sz="12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D988B-AB86-8F99-D00D-E2EC8882D1F7}"/>
              </a:ext>
            </a:extLst>
          </p:cNvPr>
          <p:cNvSpPr txBox="1"/>
          <p:nvPr/>
        </p:nvSpPr>
        <p:spPr>
          <a:xfrm>
            <a:off x="6943715" y="1744783"/>
            <a:ext cx="20133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>
                <a:solidFill>
                  <a:schemeClr val="bg1"/>
                </a:solidFill>
              </a:rPr>
              <a:t>Nine community functions</a:t>
            </a:r>
            <a:endParaRPr lang="en-CA" sz="1350" b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3E401-58E2-2782-918B-9171BDD45846}"/>
              </a:ext>
            </a:extLst>
          </p:cNvPr>
          <p:cNvSpPr txBox="1"/>
          <p:nvPr/>
        </p:nvSpPr>
        <p:spPr>
          <a:xfrm>
            <a:off x="534118" y="1747369"/>
            <a:ext cx="29447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Connectors uncover the resources, gifts, skills, passions, knowledge of the community</a:t>
            </a:r>
            <a:endParaRPr lang="en-CA" sz="135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7A2F6C-1F33-198B-FF7F-2C41136EB241}"/>
              </a:ext>
            </a:extLst>
          </p:cNvPr>
          <p:cNvSpPr/>
          <p:nvPr/>
        </p:nvSpPr>
        <p:spPr>
          <a:xfrm>
            <a:off x="8048942" y="3006806"/>
            <a:ext cx="920907" cy="64639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Celebrating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512FFF-5910-6152-4C20-54FBD765C2F6}"/>
              </a:ext>
            </a:extLst>
          </p:cNvPr>
          <p:cNvSpPr/>
          <p:nvPr/>
        </p:nvSpPr>
        <p:spPr>
          <a:xfrm>
            <a:off x="7512585" y="2285218"/>
            <a:ext cx="920907" cy="64639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Inclusion</a:t>
            </a:r>
          </a:p>
        </p:txBody>
      </p:sp>
      <p:pic>
        <p:nvPicPr>
          <p:cNvPr id="11" name="Picture 10" descr="A diagram of a group of people on a table&#10;&#10;Description automatically generated">
            <a:extLst>
              <a:ext uri="{FF2B5EF4-FFF2-40B4-BE49-F238E27FC236}">
                <a16:creationId xmlns:a16="http://schemas.microsoft.com/office/drawing/2014/main" id="{531C5D7C-ECE2-2CB5-6642-2AF0F9F18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20629"/>
          <a:stretch/>
        </p:blipFill>
        <p:spPr>
          <a:xfrm>
            <a:off x="390288" y="2931612"/>
            <a:ext cx="3554282" cy="2666511"/>
          </a:xfrm>
          <a:prstGeom prst="rect">
            <a:avLst/>
          </a:prstGeom>
        </p:spPr>
      </p:pic>
      <p:pic>
        <p:nvPicPr>
          <p:cNvPr id="9" name="Graphic 8" descr="Arrow: Slight curve with solid fill">
            <a:extLst>
              <a:ext uri="{FF2B5EF4-FFF2-40B4-BE49-F238E27FC236}">
                <a16:creationId xmlns:a16="http://schemas.microsoft.com/office/drawing/2014/main" id="{96165F52-B86A-BC1B-E977-6F70633BD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4788" y="3718407"/>
            <a:ext cx="619378" cy="8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7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E44D0D-FED3-6136-A659-DECC59DF3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41" y="1304628"/>
            <a:ext cx="8002117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0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olorful confetti on pink background">
            <a:extLst>
              <a:ext uri="{FF2B5EF4-FFF2-40B4-BE49-F238E27FC236}">
                <a16:creationId xmlns:a16="http://schemas.microsoft.com/office/drawing/2014/main" id="{A86DE4EA-B1FB-9748-FE12-4DE336E012A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l="1691" r="1691"/>
          <a:stretch/>
        </p:blipFill>
        <p:spPr>
          <a:xfrm>
            <a:off x="0" y="0"/>
            <a:ext cx="9144000" cy="630936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D03A01-1B34-F18D-5AA8-6D79DC79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CF250-7820-BD45-8509-7A2D360AA0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B4F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B4F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974B6C-BE76-74C1-7694-D367AF24A9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75012" y="1685365"/>
            <a:ext cx="6897248" cy="4356849"/>
          </a:xfrm>
        </p:spPr>
        <p:txBody>
          <a:bodyPr lIns="274320" tIns="274320" rIns="274320" bIns="274320" anchor="t"/>
          <a:lstStyle/>
          <a:p>
            <a:r>
              <a:rPr lang="en-US" sz="2800" dirty="0"/>
              <a:t>Congratulations, you have completed the modules!!!</a:t>
            </a:r>
          </a:p>
          <a:p>
            <a:pPr>
              <a:lnSpc>
                <a:spcPct val="112999"/>
              </a:lnSpc>
            </a:pPr>
            <a:r>
              <a:rPr lang="en-US" sz="2000" dirty="0"/>
              <a:t>To learn more about ABCD and stay connected </a:t>
            </a:r>
            <a:r>
              <a:rPr lang="en-CA" sz="2000" dirty="0"/>
              <a:t>email us at 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ABCD@calgary.ca</a:t>
            </a:r>
            <a:r>
              <a:rPr lang="en-US" sz="2000" dirty="0"/>
              <a:t>, call 311 or visit:</a:t>
            </a:r>
            <a:endParaRPr lang="en-US" sz="2000" dirty="0">
              <a:cs typeface="Arial"/>
            </a:endParaRPr>
          </a:p>
          <a:p>
            <a:pPr marL="342900" indent="-342900">
              <a:lnSpc>
                <a:spcPct val="112999"/>
              </a:lnSpc>
              <a:buChar char="•"/>
            </a:pPr>
            <a:r>
              <a:rPr lang="en-US" sz="2000" dirty="0">
                <a:latin typeface="Calibri"/>
                <a:ea typeface="Calibri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calgary.ca/ABCD</a:t>
            </a:r>
          </a:p>
          <a:p>
            <a:pPr marL="342900" indent="-342900">
              <a:lnSpc>
                <a:spcPct val="112999"/>
              </a:lnSpc>
              <a:buChar char="•"/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  <a:hlinkClick r:id="rId5"/>
              </a:rPr>
              <a:t>tamarackcommunity.ca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 </a:t>
            </a:r>
            <a:endParaRPr lang="en-US" sz="2000" dirty="0"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C07AE5-2033-8262-D509-ED34C27038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62316"/>
      </p:ext>
    </p:extLst>
  </p:cSld>
  <p:clrMapOvr>
    <a:masterClrMapping/>
  </p:clrMapOvr>
</p:sld>
</file>

<file path=ppt/theme/theme1.xml><?xml version="1.0" encoding="utf-8"?>
<a:theme xmlns:a="http://schemas.openxmlformats.org/drawingml/2006/main" name="1_The City of Calgary">
  <a:themeElements>
    <a:clrScheme name="Custom 3">
      <a:dk1>
        <a:srgbClr val="4B4F55"/>
      </a:dk1>
      <a:lt1>
        <a:sysClr val="window" lastClr="FFFFFF"/>
      </a:lt1>
      <a:dk2>
        <a:srgbClr val="4B4F55"/>
      </a:dk2>
      <a:lt2>
        <a:srgbClr val="FFFFFF"/>
      </a:lt2>
      <a:accent1>
        <a:srgbClr val="C8102E"/>
      </a:accent1>
      <a:accent2>
        <a:srgbClr val="BBC3C8"/>
      </a:accent2>
      <a:accent3>
        <a:srgbClr val="000000"/>
      </a:accent3>
      <a:accent4>
        <a:srgbClr val="4B4F55"/>
      </a:accent4>
      <a:accent5>
        <a:srgbClr val="642F6C"/>
      </a:accent5>
      <a:accent6>
        <a:srgbClr val="009CDE"/>
      </a:accent6>
      <a:hlink>
        <a:srgbClr val="E57200"/>
      </a:hlink>
      <a:folHlink>
        <a:srgbClr val="6BA4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-0023822 ADV-16066 – HR – Brand Refresh – Word Doc &amp; PowerPoint_standard_P2.potx" id="{1FD67E8C-8291-C742-AAA2-6D0C6E7895AB}" vid="{161A5CC7-E4F3-E743-82E1-2D16ADD277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F9F16FC949342A7A2BB618D330882" ma:contentTypeVersion="16" ma:contentTypeDescription="Create a new document." ma:contentTypeScope="" ma:versionID="77a26e6996f579ce2df247a2d92a856a">
  <xsd:schema xmlns:xsd="http://www.w3.org/2001/XMLSchema" xmlns:xs="http://www.w3.org/2001/XMLSchema" xmlns:p="http://schemas.microsoft.com/office/2006/metadata/properties" xmlns:ns2="6e2518bd-902f-42b3-b1b3-c9675c516ecb" xmlns:ns3="36e2b4be-be64-4fdd-afc2-f1de9af73e09" targetNamespace="http://schemas.microsoft.com/office/2006/metadata/properties" ma:root="true" ma:fieldsID="c467fa865f032275db84036fad5a630a" ns2:_="" ns3:_="">
    <xsd:import namespace="6e2518bd-902f-42b3-b1b3-c9675c516ecb"/>
    <xsd:import namespace="36e2b4be-be64-4fdd-afc2-f1de9af73e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Staffnam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518bd-902f-42b3-b1b3-c9675c516e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b314e15-4a4b-4ffa-902e-08586c8986d6}" ma:internalName="TaxCatchAll" ma:showField="CatchAllData" ma:web="6e2518bd-902f-42b3-b1b3-c9675c516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2b4be-be64-4fdd-afc2-f1de9af73e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41d824f-8fcb-403c-8eb0-24d834084a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Staffname" ma:index="22" nillable="true" ma:displayName="Staff name" ma:format="Dropdown" ma:internalName="Staffname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2518bd-902f-42b3-b1b3-c9675c516ecb" xsi:nil="true"/>
    <lcf76f155ced4ddcb4097134ff3c332f xmlns="36e2b4be-be64-4fdd-afc2-f1de9af73e09">
      <Terms xmlns="http://schemas.microsoft.com/office/infopath/2007/PartnerControls"/>
    </lcf76f155ced4ddcb4097134ff3c332f>
    <Staffname xmlns="36e2b4be-be64-4fdd-afc2-f1de9af73e09" xsi:nil="true"/>
  </documentManagement>
</p:properties>
</file>

<file path=customXml/itemProps1.xml><?xml version="1.0" encoding="utf-8"?>
<ds:datastoreItem xmlns:ds="http://schemas.openxmlformats.org/officeDocument/2006/customXml" ds:itemID="{0913E6B9-F05D-47D2-AFDD-D0132AE89A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2518bd-902f-42b3-b1b3-c9675c516ecb"/>
    <ds:schemaRef ds:uri="36e2b4be-be64-4fdd-afc2-f1de9af73e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DB05AB-7289-42D5-8218-CC9F0C2314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2954DE-29BA-4379-9272-3A313CA79880}">
  <ds:schemaRefs>
    <ds:schemaRef ds:uri="http://purl.org/dc/dcmitype/"/>
    <ds:schemaRef ds:uri="6e2518bd-902f-42b3-b1b3-c9675c516ecb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6e2b4be-be64-4fdd-afc2-f1de9af73e0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Corporate-PowerPoint-Template-standard-width</Template>
  <TotalTime>28</TotalTime>
  <Words>185</Words>
  <Application>Microsoft Office PowerPoint</Application>
  <PresentationFormat>On-screen Show (4:3)</PresentationFormat>
  <Paragraphs>29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Selawik</vt:lpstr>
      <vt:lpstr>Wingdings</vt:lpstr>
      <vt:lpstr>1_The City of Calgary</vt:lpstr>
      <vt:lpstr>Module 6: Bringing it all together</vt:lpstr>
      <vt:lpstr>Bringing it all together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Keam</dc:creator>
  <cp:lastModifiedBy>Heather Keam</cp:lastModifiedBy>
  <cp:revision>11</cp:revision>
  <dcterms:created xsi:type="dcterms:W3CDTF">2024-02-20T19:17:59Z</dcterms:created>
  <dcterms:modified xsi:type="dcterms:W3CDTF">2024-04-18T00:31:07Z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0x010100526F9F16FC949342A7A2BB618D330882</vt:lpwstr>
  </property>
  <property fmtid="{D5CDD505-2E9C-101B-9397-08002B2CF9AE}" pid="3" name="MediaServiceImageTags">
    <vt:lpwstr/>
  </property>
</Properties>
</file>