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1"/>
  </p:sldMasterIdLst>
  <p:notesMasterIdLst>
    <p:notesMasterId r:id="rId38"/>
  </p:notesMasterIdLst>
  <p:sldIdLst>
    <p:sldId id="345" r:id="rId2"/>
    <p:sldId id="369" r:id="rId3"/>
    <p:sldId id="373" r:id="rId4"/>
    <p:sldId id="378" r:id="rId5"/>
    <p:sldId id="300" r:id="rId6"/>
    <p:sldId id="360" r:id="rId7"/>
    <p:sldId id="888" r:id="rId8"/>
    <p:sldId id="884" r:id="rId9"/>
    <p:sldId id="887" r:id="rId10"/>
    <p:sldId id="869" r:id="rId11"/>
    <p:sldId id="890" r:id="rId12"/>
    <p:sldId id="889" r:id="rId13"/>
    <p:sldId id="896" r:id="rId14"/>
    <p:sldId id="870" r:id="rId15"/>
    <p:sldId id="897" r:id="rId16"/>
    <p:sldId id="891" r:id="rId17"/>
    <p:sldId id="898" r:id="rId18"/>
    <p:sldId id="892" r:id="rId19"/>
    <p:sldId id="899" r:id="rId20"/>
    <p:sldId id="893" r:id="rId21"/>
    <p:sldId id="900" r:id="rId22"/>
    <p:sldId id="894" r:id="rId23"/>
    <p:sldId id="901" r:id="rId24"/>
    <p:sldId id="904" r:id="rId25"/>
    <p:sldId id="497" r:id="rId26"/>
    <p:sldId id="863" r:id="rId27"/>
    <p:sldId id="895" r:id="rId28"/>
    <p:sldId id="348" r:id="rId29"/>
    <p:sldId id="865" r:id="rId30"/>
    <p:sldId id="874" r:id="rId31"/>
    <p:sldId id="875" r:id="rId32"/>
    <p:sldId id="876" r:id="rId33"/>
    <p:sldId id="877" r:id="rId34"/>
    <p:sldId id="878" r:id="rId35"/>
    <p:sldId id="879" r:id="rId36"/>
    <p:sldId id="88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4" pos="1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970800-45F7-0E3B-A6C8-E1A48892B60F}" name="Drysdale, Michelle" initials="DM" userId="S::MDRYSDALE@calgary.ca::47bef3a6-4c3b-42b4-aedf-234959ea0a22" providerId="AD"/>
  <p188:author id="{0265A123-CECC-4E59-4EC5-83C186ABF081}" name="Halvorsen, Laura" initials="HL" userId="S::lhalvorsen@calgary.ca::eb86861e-8d79-4679-85e3-a511f6d8c2af" providerId="AD"/>
  <p188:author id="{E3BE4D81-78C7-3A52-95B9-F91255906A7B}" name="Lane, Jack" initials="LJ" userId="S::JLANE@calgary.ca::e121fc17-442a-43a3-b010-42818a131c7f" providerId="AD"/>
  <p188:author id="{5CBD4897-816C-6EF7-41D7-34FC81E9EBB1}" name="Walker, Colin" initials="WC" userId="S::cwalker1@calgary.ca::1fe66e90-8a36-4478-914b-3ff0cf76c1e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9E9"/>
    <a:srgbClr val="4C8C2B"/>
    <a:srgbClr val="003865"/>
    <a:srgbClr val="AC145A"/>
    <a:srgbClr val="642F6C"/>
    <a:srgbClr val="CE0F69"/>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6196" autoAdjust="0"/>
  </p:normalViewPr>
  <p:slideViewPr>
    <p:cSldViewPr snapToGrid="0" snapToObjects="1">
      <p:cViewPr varScale="1">
        <p:scale>
          <a:sx n="105" d="100"/>
          <a:sy n="105" d="100"/>
        </p:scale>
        <p:origin x="1686" y="102"/>
      </p:cViewPr>
      <p:guideLst>
        <p:guide orient="horz" pos="552"/>
        <p:guide pos="13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dirty="0"/>
              <a:t>Perceptions</a:t>
            </a:r>
            <a:r>
              <a:rPr lang="en-US" baseline="0" dirty="0"/>
              <a:t> of housing affordability and affordable housing in Calgary</a:t>
            </a:r>
            <a:endParaRPr lang="en-US" dirty="0"/>
          </a:p>
        </c:rich>
      </c:tx>
      <c:layout>
        <c:manualLayout>
          <c:xMode val="edge"/>
          <c:yMode val="edge"/>
          <c:x val="0.26567143408511051"/>
          <c:y val="3.000183967973626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5892054409054477"/>
          <c:y val="0.19565372115107199"/>
          <c:w val="0.72292725890849618"/>
          <c:h val="0.77502278489719567"/>
        </c:manualLayout>
      </c:layout>
      <c:barChart>
        <c:barDir val="bar"/>
        <c:grouping val="percentStacked"/>
        <c:varyColors val="0"/>
        <c:ser>
          <c:idx val="0"/>
          <c:order val="0"/>
          <c:tx>
            <c:strRef>
              <c:f>Sheet1!$B$1</c:f>
              <c:strCache>
                <c:ptCount val="1"/>
                <c:pt idx="0">
                  <c:v>Significant issue</c:v>
                </c:pt>
              </c:strCache>
            </c:strRef>
          </c:tx>
          <c:spPr>
            <a:solidFill>
              <a:srgbClr val="4C8C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Housing affordability</c:v>
                </c:pt>
                <c:pt idx="1">
                  <c:v>Affordable housing</c:v>
                </c:pt>
              </c:strCache>
            </c:strRef>
          </c:cat>
          <c:val>
            <c:numRef>
              <c:f>Sheet1!$B$2:$B$3</c:f>
              <c:numCache>
                <c:formatCode>0%</c:formatCode>
                <c:ptCount val="2"/>
                <c:pt idx="0">
                  <c:v>0.72</c:v>
                </c:pt>
                <c:pt idx="1">
                  <c:v>0.66</c:v>
                </c:pt>
              </c:numCache>
            </c:numRef>
          </c:val>
          <c:extLst>
            <c:ext xmlns:c16="http://schemas.microsoft.com/office/drawing/2014/chart" uri="{C3380CC4-5D6E-409C-BE32-E72D297353CC}">
              <c16:uniqueId val="{00000000-492E-48A6-9773-633FBA6C24E0}"/>
            </c:ext>
          </c:extLst>
        </c:ser>
        <c:ser>
          <c:idx val="1"/>
          <c:order val="1"/>
          <c:tx>
            <c:strRef>
              <c:f>Sheet1!$C$1</c:f>
              <c:strCache>
                <c:ptCount val="1"/>
                <c:pt idx="0">
                  <c:v>Somewhat of an issue</c:v>
                </c:pt>
              </c:strCache>
            </c:strRef>
          </c:tx>
          <c:spPr>
            <a:solidFill>
              <a:srgbClr val="008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Housing affordability</c:v>
                </c:pt>
                <c:pt idx="1">
                  <c:v>Affordable housing</c:v>
                </c:pt>
              </c:strCache>
            </c:strRef>
          </c:cat>
          <c:val>
            <c:numRef>
              <c:f>Sheet1!$C$2:$C$3</c:f>
              <c:numCache>
                <c:formatCode>0%</c:formatCode>
                <c:ptCount val="2"/>
                <c:pt idx="0">
                  <c:v>0.22</c:v>
                </c:pt>
                <c:pt idx="1">
                  <c:v>0.22</c:v>
                </c:pt>
              </c:numCache>
            </c:numRef>
          </c:val>
          <c:extLst>
            <c:ext xmlns:c16="http://schemas.microsoft.com/office/drawing/2014/chart" uri="{C3380CC4-5D6E-409C-BE32-E72D297353CC}">
              <c16:uniqueId val="{00000001-492E-48A6-9773-633FBA6C24E0}"/>
            </c:ext>
          </c:extLst>
        </c:ser>
        <c:ser>
          <c:idx val="2"/>
          <c:order val="2"/>
          <c:tx>
            <c:strRef>
              <c:f>Sheet1!$D$1</c:f>
              <c:strCache>
                <c:ptCount val="1"/>
                <c:pt idx="0">
                  <c:v>Not really an issue</c:v>
                </c:pt>
              </c:strCache>
            </c:strRef>
          </c:tx>
          <c:spPr>
            <a:solidFill>
              <a:srgbClr val="FFC650"/>
            </a:solidFill>
            <a:ln>
              <a:noFill/>
            </a:ln>
            <a:effectLst/>
          </c:spPr>
          <c:invertIfNegative val="0"/>
          <c:dLbls>
            <c:delete val="1"/>
          </c:dLbls>
          <c:cat>
            <c:strRef>
              <c:f>Sheet1!$A$2:$A$3</c:f>
              <c:strCache>
                <c:ptCount val="2"/>
                <c:pt idx="0">
                  <c:v>Housing affordability</c:v>
                </c:pt>
                <c:pt idx="1">
                  <c:v>Affordable housing</c:v>
                </c:pt>
              </c:strCache>
            </c:strRef>
          </c:cat>
          <c:val>
            <c:numRef>
              <c:f>Sheet1!$D$2:$D$3</c:f>
              <c:numCache>
                <c:formatCode>0%</c:formatCode>
                <c:ptCount val="2"/>
                <c:pt idx="0">
                  <c:v>0.03</c:v>
                </c:pt>
                <c:pt idx="1">
                  <c:v>0.03</c:v>
                </c:pt>
              </c:numCache>
            </c:numRef>
          </c:val>
          <c:extLst>
            <c:ext xmlns:c16="http://schemas.microsoft.com/office/drawing/2014/chart" uri="{C3380CC4-5D6E-409C-BE32-E72D297353CC}">
              <c16:uniqueId val="{00000002-492E-48A6-9773-633FBA6C24E0}"/>
            </c:ext>
          </c:extLst>
        </c:ser>
        <c:ser>
          <c:idx val="3"/>
          <c:order val="3"/>
          <c:tx>
            <c:strRef>
              <c:f>Sheet1!$E$1</c:f>
              <c:strCache>
                <c:ptCount val="1"/>
                <c:pt idx="0">
                  <c:v>Not an issue at all</c:v>
                </c:pt>
              </c:strCache>
            </c:strRef>
          </c:tx>
          <c:spPr>
            <a:solidFill>
              <a:srgbClr val="E57150"/>
            </a:solidFill>
            <a:ln>
              <a:noFill/>
            </a:ln>
            <a:effectLst/>
          </c:spPr>
          <c:invertIfNegative val="0"/>
          <c:dLbls>
            <c:delete val="1"/>
          </c:dLbls>
          <c:cat>
            <c:strRef>
              <c:f>Sheet1!$A$2:$A$3</c:f>
              <c:strCache>
                <c:ptCount val="2"/>
                <c:pt idx="0">
                  <c:v>Housing affordability</c:v>
                </c:pt>
                <c:pt idx="1">
                  <c:v>Affordable housing</c:v>
                </c:pt>
              </c:strCache>
            </c:strRef>
          </c:cat>
          <c:val>
            <c:numRef>
              <c:f>Sheet1!$E$2:$E$3</c:f>
              <c:numCache>
                <c:formatCode>0%</c:formatCode>
                <c:ptCount val="2"/>
                <c:pt idx="0">
                  <c:v>0.02</c:v>
                </c:pt>
                <c:pt idx="1">
                  <c:v>0.02</c:v>
                </c:pt>
              </c:numCache>
            </c:numRef>
          </c:val>
          <c:extLst>
            <c:ext xmlns:c16="http://schemas.microsoft.com/office/drawing/2014/chart" uri="{C3380CC4-5D6E-409C-BE32-E72D297353CC}">
              <c16:uniqueId val="{0000000A-BD5A-E342-B959-6B5CC76B70F9}"/>
            </c:ext>
          </c:extLst>
        </c:ser>
        <c:ser>
          <c:idx val="4"/>
          <c:order val="4"/>
          <c:tx>
            <c:strRef>
              <c:f>Sheet1!$F$1</c:f>
              <c:strCache>
                <c:ptCount val="1"/>
                <c:pt idx="0">
                  <c:v>Don't know/Prefer not to answer</c:v>
                </c:pt>
              </c:strCache>
            </c:strRef>
          </c:tx>
          <c:spPr>
            <a:solidFill>
              <a:srgbClr val="00386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3EA-4DCD-92E0-C9414C4EDEC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Housing affordability</c:v>
                </c:pt>
                <c:pt idx="1">
                  <c:v>Affordable housing</c:v>
                </c:pt>
              </c:strCache>
            </c:strRef>
          </c:cat>
          <c:val>
            <c:numRef>
              <c:f>Sheet1!$F$2:$F$3</c:f>
              <c:numCache>
                <c:formatCode>0%</c:formatCode>
                <c:ptCount val="2"/>
                <c:pt idx="0">
                  <c:v>0.01</c:v>
                </c:pt>
                <c:pt idx="1">
                  <c:v>0.06</c:v>
                </c:pt>
              </c:numCache>
            </c:numRef>
          </c:val>
          <c:extLst>
            <c:ext xmlns:c16="http://schemas.microsoft.com/office/drawing/2014/chart" uri="{C3380CC4-5D6E-409C-BE32-E72D297353CC}">
              <c16:uniqueId val="{00000000-0119-4BB3-85BA-103C707DC9C1}"/>
            </c:ext>
          </c:extLst>
        </c:ser>
        <c:dLbls>
          <c:dLblPos val="ctr"/>
          <c:showLegendKey val="0"/>
          <c:showVal val="1"/>
          <c:showCatName val="0"/>
          <c:showSerName val="0"/>
          <c:showPercent val="0"/>
          <c:showBubbleSize val="0"/>
        </c:dLbls>
        <c:gapWidth val="50"/>
        <c:overlap val="100"/>
        <c:axId val="451385832"/>
        <c:axId val="451382304"/>
      </c:barChart>
      <c:catAx>
        <c:axId val="451385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rgbClr val="4B4F55"/>
                </a:solidFill>
                <a:latin typeface="+mn-lt"/>
                <a:ea typeface="+mn-ea"/>
                <a:cs typeface="+mn-cs"/>
              </a:defRPr>
            </a:pPr>
            <a:endParaRPr lang="en-US"/>
          </a:p>
        </c:txPr>
        <c:crossAx val="451382304"/>
        <c:crosses val="autoZero"/>
        <c:auto val="1"/>
        <c:lblAlgn val="ctr"/>
        <c:lblOffset val="100"/>
        <c:noMultiLvlLbl val="0"/>
      </c:catAx>
      <c:valAx>
        <c:axId val="451382304"/>
        <c:scaling>
          <c:orientation val="minMax"/>
          <c:min val="0"/>
        </c:scaling>
        <c:delete val="1"/>
        <c:axPos val="t"/>
        <c:numFmt formatCode="0%" sourceLinked="1"/>
        <c:majorTickMark val="out"/>
        <c:minorTickMark val="none"/>
        <c:tickLblPos val="nextTo"/>
        <c:crossAx val="451385832"/>
        <c:crosses val="autoZero"/>
        <c:crossBetween val="between"/>
      </c:valAx>
      <c:spPr>
        <a:noFill/>
        <a:ln>
          <a:noFill/>
        </a:ln>
        <a:effectLst/>
      </c:spPr>
    </c:plotArea>
    <c:legend>
      <c:legendPos val="t"/>
      <c:layout>
        <c:manualLayout>
          <c:xMode val="edge"/>
          <c:yMode val="edge"/>
          <c:x val="0"/>
          <c:y val="0.11249951645657012"/>
          <c:w val="0.99960898662877962"/>
          <c:h val="0.10783623838351505"/>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4B4F55"/>
              </a:solidFill>
              <a:latin typeface="+mn-lt"/>
              <a:ea typeface="+mn-ea"/>
              <a:cs typeface="+mn-cs"/>
            </a:defRPr>
          </a:pPr>
          <a:endParaRPr lang="en-US"/>
        </a:p>
      </c:txPr>
    </c:legend>
    <c:plotVisOnly val="1"/>
    <c:dispBlanksAs val="gap"/>
    <c:showDLblsOverMax val="0"/>
    <c:extLst/>
  </c:chart>
  <c:spPr>
    <a:solidFill>
      <a:schemeClr val="bg1">
        <a:lumMod val="95000"/>
        <a:alpha val="0"/>
      </a:schemeClr>
    </a:solid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solidFill>
                  <a:schemeClr val="tx1"/>
                </a:solidFill>
              </a:rPr>
              <a:t>Spending on housing as percentage of household income</a:t>
            </a:r>
          </a:p>
          <a:p>
            <a:pPr>
              <a:defRPr/>
            </a:pPr>
            <a:r>
              <a:rPr lang="en-US" sz="1200" b="0" dirty="0">
                <a:solidFill>
                  <a:schemeClr val="tx1"/>
                </a:solidFill>
              </a:rPr>
              <a:t>(n=500)</a:t>
            </a:r>
          </a:p>
        </c:rich>
      </c:tx>
      <c:layout>
        <c:manualLayout>
          <c:xMode val="edge"/>
          <c:yMode val="edge"/>
          <c:x val="0.10575871806219482"/>
          <c:y val="3.84782411101124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273278070899546"/>
          <c:y val="0.24765814624424762"/>
          <c:w val="0.4819149448160342"/>
          <c:h val="0.62025140464095385"/>
        </c:manualLayout>
      </c:layout>
      <c:pieChart>
        <c:varyColors val="1"/>
        <c:ser>
          <c:idx val="0"/>
          <c:order val="0"/>
          <c:tx>
            <c:strRef>
              <c:f>Sheet1!$B$1</c:f>
              <c:strCache>
                <c:ptCount val="1"/>
                <c:pt idx="0">
                  <c:v>Series 1</c:v>
                </c:pt>
              </c:strCache>
            </c:strRef>
          </c:tx>
          <c:dPt>
            <c:idx val="0"/>
            <c:bubble3D val="0"/>
            <c:spPr>
              <a:solidFill>
                <a:srgbClr val="E57150"/>
              </a:solidFill>
              <a:ln w="19050">
                <a:solidFill>
                  <a:schemeClr val="lt1"/>
                </a:solidFill>
              </a:ln>
              <a:effectLst/>
            </c:spPr>
            <c:extLst>
              <c:ext xmlns:c16="http://schemas.microsoft.com/office/drawing/2014/chart" uri="{C3380CC4-5D6E-409C-BE32-E72D297353CC}">
                <c16:uniqueId val="{00000001-9EA9-49B4-8065-92445F5075BD}"/>
              </c:ext>
            </c:extLst>
          </c:dPt>
          <c:dPt>
            <c:idx val="1"/>
            <c:bubble3D val="0"/>
            <c:spPr>
              <a:solidFill>
                <a:srgbClr val="FFC650"/>
              </a:solidFill>
              <a:ln w="19050">
                <a:solidFill>
                  <a:schemeClr val="lt1"/>
                </a:solidFill>
              </a:ln>
              <a:effectLst/>
            </c:spPr>
            <c:extLst>
              <c:ext xmlns:c16="http://schemas.microsoft.com/office/drawing/2014/chart" uri="{C3380CC4-5D6E-409C-BE32-E72D297353CC}">
                <c16:uniqueId val="{00000003-9EA9-49B4-8065-92445F5075BD}"/>
              </c:ext>
            </c:extLst>
          </c:dPt>
          <c:dPt>
            <c:idx val="2"/>
            <c:bubble3D val="0"/>
            <c:spPr>
              <a:solidFill>
                <a:srgbClr val="8F959D"/>
              </a:solidFill>
              <a:ln w="19050">
                <a:solidFill>
                  <a:schemeClr val="lt1"/>
                </a:solidFill>
              </a:ln>
              <a:effectLst/>
            </c:spPr>
            <c:extLst>
              <c:ext xmlns:c16="http://schemas.microsoft.com/office/drawing/2014/chart" uri="{C3380CC4-5D6E-409C-BE32-E72D297353CC}">
                <c16:uniqueId val="{00000005-9EA9-49B4-8065-92445F5075BD}"/>
              </c:ext>
            </c:extLst>
          </c:dPt>
          <c:dPt>
            <c:idx val="3"/>
            <c:bubble3D val="0"/>
            <c:spPr>
              <a:solidFill>
                <a:srgbClr val="0085AD"/>
              </a:solidFill>
              <a:ln w="19050">
                <a:solidFill>
                  <a:schemeClr val="lt1"/>
                </a:solidFill>
              </a:ln>
              <a:effectLst/>
            </c:spPr>
            <c:extLst>
              <c:ext xmlns:c16="http://schemas.microsoft.com/office/drawing/2014/chart" uri="{C3380CC4-5D6E-409C-BE32-E72D297353CC}">
                <c16:uniqueId val="{00000007-9EA9-49B4-8065-92445F5075BD}"/>
              </c:ext>
            </c:extLst>
          </c:dPt>
          <c:dPt>
            <c:idx val="4"/>
            <c:bubble3D val="0"/>
            <c:spPr>
              <a:solidFill>
                <a:srgbClr val="003865"/>
              </a:solidFill>
              <a:ln w="19050">
                <a:solidFill>
                  <a:schemeClr val="lt1"/>
                </a:solidFill>
              </a:ln>
              <a:effectLst/>
            </c:spPr>
            <c:extLst>
              <c:ext xmlns:c16="http://schemas.microsoft.com/office/drawing/2014/chart" uri="{C3380CC4-5D6E-409C-BE32-E72D297353CC}">
                <c16:uniqueId val="{00000009-9EA9-49B4-8065-92445F5075BD}"/>
              </c:ext>
            </c:extLst>
          </c:dPt>
          <c:dPt>
            <c:idx val="5"/>
            <c:bubble3D val="0"/>
            <c:spPr>
              <a:solidFill>
                <a:srgbClr val="642F6C"/>
              </a:solidFill>
              <a:ln w="19050">
                <a:solidFill>
                  <a:schemeClr val="lt1"/>
                </a:solidFill>
              </a:ln>
              <a:effectLst/>
            </c:spPr>
            <c:extLst>
              <c:ext xmlns:c16="http://schemas.microsoft.com/office/drawing/2014/chart" uri="{C3380CC4-5D6E-409C-BE32-E72D297353CC}">
                <c16:uniqueId val="{0000000B-9EA9-49B4-8065-92445F5075BD}"/>
              </c:ext>
            </c:extLst>
          </c:dPt>
          <c:dPt>
            <c:idx val="6"/>
            <c:bubble3D val="0"/>
            <c:spPr>
              <a:solidFill>
                <a:srgbClr val="AC145A"/>
              </a:solidFill>
              <a:ln w="19050">
                <a:solidFill>
                  <a:schemeClr val="lt1"/>
                </a:solidFill>
              </a:ln>
              <a:effectLst/>
            </c:spPr>
            <c:extLst>
              <c:ext xmlns:c16="http://schemas.microsoft.com/office/drawing/2014/chart" uri="{C3380CC4-5D6E-409C-BE32-E72D297353CC}">
                <c16:uniqueId val="{0000000D-9EA9-49B4-8065-92445F5075BD}"/>
              </c:ext>
            </c:extLst>
          </c:dPt>
          <c:dPt>
            <c:idx val="7"/>
            <c:bubble3D val="0"/>
            <c:spPr>
              <a:solidFill>
                <a:srgbClr val="CE0F69"/>
              </a:solidFill>
              <a:ln w="19050">
                <a:solidFill>
                  <a:schemeClr val="lt1"/>
                </a:solidFill>
              </a:ln>
              <a:effectLst/>
            </c:spPr>
            <c:extLst>
              <c:ext xmlns:c16="http://schemas.microsoft.com/office/drawing/2014/chart" uri="{C3380CC4-5D6E-409C-BE32-E72D297353CC}">
                <c16:uniqueId val="{0000000F-9EA9-49B4-8065-92445F5075BD}"/>
              </c:ext>
            </c:extLst>
          </c:dPt>
          <c:dLbls>
            <c:dLbl>
              <c:idx val="0"/>
              <c:layout>
                <c:manualLayout>
                  <c:x val="-0.18011527010824943"/>
                  <c:y val="0.11531577861294311"/>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563061840777985"/>
                      <c:h val="0.32124902712987469"/>
                    </c:manualLayout>
                  </c15:layout>
                </c:ext>
                <c:ext xmlns:c16="http://schemas.microsoft.com/office/drawing/2014/chart" uri="{C3380CC4-5D6E-409C-BE32-E72D297353CC}">
                  <c16:uniqueId val="{00000001-9EA9-49B4-8065-92445F5075BD}"/>
                </c:ext>
              </c:extLst>
            </c:dLbl>
            <c:dLbl>
              <c:idx val="1"/>
              <c:layout>
                <c:manualLayout>
                  <c:x val="0.18298286694789656"/>
                  <c:y val="-0.12593407718292568"/>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337401103775862"/>
                      <c:h val="0.28513706298024039"/>
                    </c:manualLayout>
                  </c15:layout>
                </c:ext>
                <c:ext xmlns:c16="http://schemas.microsoft.com/office/drawing/2014/chart" uri="{C3380CC4-5D6E-409C-BE32-E72D297353CC}">
                  <c16:uniqueId val="{00000003-9EA9-49B4-8065-92445F5075BD}"/>
                </c:ext>
              </c:extLst>
            </c:dLbl>
            <c:dLbl>
              <c:idx val="2"/>
              <c:layout>
                <c:manualLayout>
                  <c:x val="4.9326848733473323E-2"/>
                  <c:y val="0.15879697425694578"/>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929218760698391"/>
                      <c:h val="0.20399999999999999"/>
                    </c:manualLayout>
                  </c15:layout>
                </c:ext>
                <c:ext xmlns:c16="http://schemas.microsoft.com/office/drawing/2014/chart" uri="{C3380CC4-5D6E-409C-BE32-E72D297353CC}">
                  <c16:uniqueId val="{00000005-9EA9-49B4-8065-92445F5075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Less 
than 30%</c:v>
                </c:pt>
                <c:pt idx="1">
                  <c:v>30% or 
more</c:v>
                </c:pt>
                <c:pt idx="2">
                  <c:v>Don't know / refused</c:v>
                </c:pt>
              </c:strCache>
            </c:strRef>
          </c:cat>
          <c:val>
            <c:numRef>
              <c:f>Sheet1!$B$2:$B$4</c:f>
              <c:numCache>
                <c:formatCode>0%</c:formatCode>
                <c:ptCount val="3"/>
                <c:pt idx="0">
                  <c:v>0.4</c:v>
                </c:pt>
                <c:pt idx="1">
                  <c:v>0.56999999999999995</c:v>
                </c:pt>
                <c:pt idx="2">
                  <c:v>0.02</c:v>
                </c:pt>
              </c:numCache>
            </c:numRef>
          </c:val>
          <c:extLst>
            <c:ext xmlns:c16="http://schemas.microsoft.com/office/drawing/2014/chart" uri="{C3380CC4-5D6E-409C-BE32-E72D297353CC}">
              <c16:uniqueId val="{00000010-9EA9-49B4-8065-92445F5075B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egendEntry>
        <c:idx val="0"/>
        <c:delete val="1"/>
      </c:legendEntry>
      <c:legendEntry>
        <c:idx val="1"/>
        <c:delete val="1"/>
      </c:legendEntry>
      <c:layout>
        <c:manualLayout>
          <c:xMode val="edge"/>
          <c:yMode val="edge"/>
          <c:x val="0.2327932638838757"/>
          <c:y val="0.87436601795651248"/>
          <c:w val="0.50828518010510537"/>
          <c:h val="8.46191394743663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CA" sz="1200">
                <a:solidFill>
                  <a:schemeClr val="tx1"/>
                </a:solidFill>
              </a:rPr>
              <a:t>Annual Household Income</a:t>
            </a:r>
          </a:p>
        </c:rich>
      </c:tx>
      <c:layout>
        <c:manualLayout>
          <c:xMode val="edge"/>
          <c:yMode val="edge"/>
          <c:x val="0.17099168273850196"/>
          <c:y val="8.8049773774478875E-3"/>
        </c:manualLayout>
      </c:layout>
      <c:overlay val="0"/>
    </c:title>
    <c:autoTitleDeleted val="0"/>
    <c:plotArea>
      <c:layout>
        <c:manualLayout>
          <c:layoutTarget val="inner"/>
          <c:xMode val="edge"/>
          <c:yMode val="edge"/>
          <c:x val="0.55424245109953951"/>
          <c:y val="0.25534434394598876"/>
          <c:w val="0.3133893617639551"/>
          <c:h val="0.7182407239216676"/>
        </c:manualLayout>
      </c:layout>
      <c:barChart>
        <c:barDir val="bar"/>
        <c:grouping val="clustered"/>
        <c:varyColors val="0"/>
        <c:ser>
          <c:idx val="0"/>
          <c:order val="0"/>
          <c:tx>
            <c:strRef>
              <c:f>Sheet1!$B$1</c:f>
              <c:strCache>
                <c:ptCount val="1"/>
                <c:pt idx="0">
                  <c:v>Series 1</c:v>
                </c:pt>
              </c:strCache>
            </c:strRef>
          </c:tx>
          <c:spPr>
            <a:solidFill>
              <a:srgbClr val="E57150"/>
            </a:solidFill>
            <a:ln>
              <a:noFill/>
            </a:ln>
            <a:effectLst/>
          </c:spPr>
          <c:invertIfNegative val="0"/>
          <c:dPt>
            <c:idx val="4"/>
            <c:invertIfNegative val="0"/>
            <c:bubble3D val="0"/>
            <c:spPr>
              <a:solidFill>
                <a:srgbClr val="8F959D"/>
              </a:solidFill>
              <a:ln>
                <a:noFill/>
              </a:ln>
              <a:effectLst/>
            </c:spPr>
            <c:extLst>
              <c:ext xmlns:c16="http://schemas.microsoft.com/office/drawing/2014/chart" uri="{C3380CC4-5D6E-409C-BE32-E72D297353CC}">
                <c16:uniqueId val="{00000001-7F56-4A31-A4D0-4B9E6F05EA4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&lt;$60k</c:v>
                </c:pt>
                <c:pt idx="1">
                  <c:v>$60k to &lt;$120k</c:v>
                </c:pt>
                <c:pt idx="2">
                  <c:v>$120k to &lt;$200k</c:v>
                </c:pt>
                <c:pt idx="3">
                  <c:v>$200k+</c:v>
                </c:pt>
              </c:strCache>
            </c:strRef>
          </c:cat>
          <c:val>
            <c:numRef>
              <c:f>Sheet1!$B$2:$B$6</c:f>
              <c:numCache>
                <c:formatCode>0%</c:formatCode>
                <c:ptCount val="5"/>
                <c:pt idx="0">
                  <c:v>0.08</c:v>
                </c:pt>
                <c:pt idx="1">
                  <c:v>0.3</c:v>
                </c:pt>
                <c:pt idx="2">
                  <c:v>0.28000000000000003</c:v>
                </c:pt>
                <c:pt idx="3">
                  <c:v>0.23</c:v>
                </c:pt>
                <c:pt idx="4">
                  <c:v>0.13</c:v>
                </c:pt>
              </c:numCache>
            </c:numRef>
          </c:val>
          <c:extLst>
            <c:ext xmlns:c16="http://schemas.microsoft.com/office/drawing/2014/chart" uri="{C3380CC4-5D6E-409C-BE32-E72D297353CC}">
              <c16:uniqueId val="{00000000-7B8B-4109-AF57-6FFAACF92846}"/>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inMax"/>
        </c:scaling>
        <c:delete val="1"/>
        <c:axPos val="t"/>
        <c:numFmt formatCode="0%" sourceLinked="1"/>
        <c:majorTickMark val="none"/>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CA" sz="1200">
                <a:solidFill>
                  <a:schemeClr val="tx1"/>
                </a:solidFill>
              </a:rPr>
              <a:t>Annual Household Income</a:t>
            </a:r>
          </a:p>
        </c:rich>
      </c:tx>
      <c:layout>
        <c:manualLayout>
          <c:xMode val="edge"/>
          <c:yMode val="edge"/>
          <c:x val="0.17099168273850196"/>
          <c:y val="8.8049773774478875E-3"/>
        </c:manualLayout>
      </c:layout>
      <c:overlay val="0"/>
    </c:title>
    <c:autoTitleDeleted val="0"/>
    <c:plotArea>
      <c:layout>
        <c:manualLayout>
          <c:layoutTarget val="inner"/>
          <c:xMode val="edge"/>
          <c:yMode val="edge"/>
          <c:x val="0.13368459468954375"/>
          <c:y val="0.25534434394598876"/>
          <c:w val="0.38199539845854802"/>
          <c:h val="0.7182407239216676"/>
        </c:manualLayout>
      </c:layout>
      <c:barChart>
        <c:barDir val="bar"/>
        <c:grouping val="clustered"/>
        <c:varyColors val="0"/>
        <c:ser>
          <c:idx val="0"/>
          <c:order val="0"/>
          <c:tx>
            <c:strRef>
              <c:f>Sheet1!$B$1</c:f>
              <c:strCache>
                <c:ptCount val="1"/>
                <c:pt idx="0">
                  <c:v>Series 1</c:v>
                </c:pt>
              </c:strCache>
            </c:strRef>
          </c:tx>
          <c:spPr>
            <a:solidFill>
              <a:srgbClr val="FFC650"/>
            </a:solidFill>
            <a:ln>
              <a:noFill/>
            </a:ln>
            <a:effectLst/>
          </c:spPr>
          <c:invertIfNegative val="0"/>
          <c:dPt>
            <c:idx val="4"/>
            <c:invertIfNegative val="0"/>
            <c:bubble3D val="0"/>
            <c:spPr>
              <a:solidFill>
                <a:srgbClr val="8F959D"/>
              </a:solidFill>
              <a:ln>
                <a:noFill/>
              </a:ln>
              <a:effectLst/>
            </c:spPr>
            <c:extLst>
              <c:ext xmlns:c16="http://schemas.microsoft.com/office/drawing/2014/chart" uri="{C3380CC4-5D6E-409C-BE32-E72D297353CC}">
                <c16:uniqueId val="{00000001-92CA-4470-AB9C-5ADE76F6137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&lt;$60k</c:v>
                </c:pt>
                <c:pt idx="1">
                  <c:v>$60k to &lt;$120k</c:v>
                </c:pt>
                <c:pt idx="2">
                  <c:v>$120k to &lt;$200k</c:v>
                </c:pt>
                <c:pt idx="3">
                  <c:v>$200k+</c:v>
                </c:pt>
              </c:strCache>
            </c:strRef>
          </c:cat>
          <c:val>
            <c:numRef>
              <c:f>Sheet1!$B$2:$B$6</c:f>
              <c:numCache>
                <c:formatCode>0%</c:formatCode>
                <c:ptCount val="5"/>
                <c:pt idx="0">
                  <c:v>0.27</c:v>
                </c:pt>
                <c:pt idx="1">
                  <c:v>0.46</c:v>
                </c:pt>
                <c:pt idx="2">
                  <c:v>0.17</c:v>
                </c:pt>
                <c:pt idx="3">
                  <c:v>0.05</c:v>
                </c:pt>
                <c:pt idx="4">
                  <c:v>0.05</c:v>
                </c:pt>
              </c:numCache>
            </c:numRef>
          </c:val>
          <c:extLst>
            <c:ext xmlns:c16="http://schemas.microsoft.com/office/drawing/2014/chart" uri="{C3380CC4-5D6E-409C-BE32-E72D297353CC}">
              <c16:uniqueId val="{00000002-56A6-4FCA-83A3-7764D6CFBF7D}"/>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axMin"/>
        </c:scaling>
        <c:delete val="1"/>
        <c:axPos val="t"/>
        <c:numFmt formatCode="0%" sourceLinked="1"/>
        <c:majorTickMark val="out"/>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dirty="0"/>
              <a:t>Level</a:t>
            </a:r>
            <a:r>
              <a:rPr lang="en-US" baseline="0" dirty="0"/>
              <a:t> of support or opposition towards HATF recommendations*</a:t>
            </a:r>
            <a:endParaRPr lang="en-US" dirty="0"/>
          </a:p>
        </c:rich>
      </c:tx>
      <c:layout>
        <c:manualLayout>
          <c:xMode val="edge"/>
          <c:yMode val="edge"/>
          <c:x val="0.24763187415256854"/>
          <c:y val="9.282700421940928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0591977480609981"/>
          <c:y val="0.19565372115107199"/>
          <c:w val="0.57592810462820654"/>
          <c:h val="0.77502278489719567"/>
        </c:manualLayout>
      </c:layout>
      <c:barChart>
        <c:barDir val="bar"/>
        <c:grouping val="percentStacked"/>
        <c:varyColors val="0"/>
        <c:ser>
          <c:idx val="0"/>
          <c:order val="0"/>
          <c:tx>
            <c:strRef>
              <c:f>Sheet1!$B$1</c:f>
              <c:strCache>
                <c:ptCount val="1"/>
                <c:pt idx="0">
                  <c:v>Strongly support</c:v>
                </c:pt>
              </c:strCache>
            </c:strRef>
          </c:tx>
          <c:spPr>
            <a:solidFill>
              <a:srgbClr val="4C8C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Recommendation 4: bring together partners in the housing sector</c:v>
                </c:pt>
                <c:pt idx="1">
                  <c:v>Recommendation 6: ensure more people have a safe place to call home</c:v>
                </c:pt>
                <c:pt idx="2">
                  <c:v>Recommendation 2: make more City owned land available for below-market housing across the city</c:v>
                </c:pt>
                <c:pt idx="3">
                  <c:v>Recommendation 1: build more housing across the city, including allowing for a variety of housing forms</c:v>
                </c:pt>
                <c:pt idx="4">
                  <c:v>Recommendation 5: increase investment to support affordable housing providers</c:v>
                </c:pt>
                <c:pt idx="5">
                  <c:v>Recommendation 3: affordable housing supply meets the needs of Indigenous peoples living in Calgary and equity-deserving populations</c:v>
                </c:pt>
              </c:strCache>
            </c:strRef>
          </c:cat>
          <c:val>
            <c:numRef>
              <c:f>Sheet1!$B$2:$B$7</c:f>
              <c:numCache>
                <c:formatCode>0%</c:formatCode>
                <c:ptCount val="6"/>
                <c:pt idx="0">
                  <c:v>0.59</c:v>
                </c:pt>
                <c:pt idx="1">
                  <c:v>0.61</c:v>
                </c:pt>
                <c:pt idx="2">
                  <c:v>0.48</c:v>
                </c:pt>
                <c:pt idx="3">
                  <c:v>0.45</c:v>
                </c:pt>
                <c:pt idx="4">
                  <c:v>0.49</c:v>
                </c:pt>
                <c:pt idx="5">
                  <c:v>0.46</c:v>
                </c:pt>
              </c:numCache>
            </c:numRef>
          </c:val>
          <c:extLst>
            <c:ext xmlns:c16="http://schemas.microsoft.com/office/drawing/2014/chart" uri="{C3380CC4-5D6E-409C-BE32-E72D297353CC}">
              <c16:uniqueId val="{00000000-492E-48A6-9773-633FBA6C24E0}"/>
            </c:ext>
          </c:extLst>
        </c:ser>
        <c:ser>
          <c:idx val="1"/>
          <c:order val="1"/>
          <c:tx>
            <c:strRef>
              <c:f>Sheet1!$C$1</c:f>
              <c:strCache>
                <c:ptCount val="1"/>
                <c:pt idx="0">
                  <c:v>Somewhat support</c:v>
                </c:pt>
              </c:strCache>
            </c:strRef>
          </c:tx>
          <c:spPr>
            <a:solidFill>
              <a:srgbClr val="008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Recommendation 4: bring together partners in the housing sector</c:v>
                </c:pt>
                <c:pt idx="1">
                  <c:v>Recommendation 6: ensure more people have a safe place to call home</c:v>
                </c:pt>
                <c:pt idx="2">
                  <c:v>Recommendation 2: make more City owned land available for below-market housing across the city</c:v>
                </c:pt>
                <c:pt idx="3">
                  <c:v>Recommendation 1: build more housing across the city, including allowing for a variety of housing forms</c:v>
                </c:pt>
                <c:pt idx="4">
                  <c:v>Recommendation 5: increase investment to support affordable housing providers</c:v>
                </c:pt>
                <c:pt idx="5">
                  <c:v>Recommendation 3: affordable housing supply meets the needs of Indigenous peoples living in Calgary and equity-deserving populations</c:v>
                </c:pt>
              </c:strCache>
            </c:strRef>
          </c:cat>
          <c:val>
            <c:numRef>
              <c:f>Sheet1!$C$2:$C$7</c:f>
              <c:numCache>
                <c:formatCode>0%</c:formatCode>
                <c:ptCount val="6"/>
                <c:pt idx="0">
                  <c:v>0.31</c:v>
                </c:pt>
                <c:pt idx="1">
                  <c:v>0.28000000000000003</c:v>
                </c:pt>
                <c:pt idx="2">
                  <c:v>0.36</c:v>
                </c:pt>
                <c:pt idx="3">
                  <c:v>0.38</c:v>
                </c:pt>
                <c:pt idx="4">
                  <c:v>0.33</c:v>
                </c:pt>
                <c:pt idx="5">
                  <c:v>0.28999999999999998</c:v>
                </c:pt>
              </c:numCache>
            </c:numRef>
          </c:val>
          <c:extLst>
            <c:ext xmlns:c16="http://schemas.microsoft.com/office/drawing/2014/chart" uri="{C3380CC4-5D6E-409C-BE32-E72D297353CC}">
              <c16:uniqueId val="{00000001-492E-48A6-9773-633FBA6C24E0}"/>
            </c:ext>
          </c:extLst>
        </c:ser>
        <c:ser>
          <c:idx val="2"/>
          <c:order val="2"/>
          <c:tx>
            <c:strRef>
              <c:f>Sheet1!$D$1</c:f>
              <c:strCache>
                <c:ptCount val="1"/>
                <c:pt idx="0">
                  <c:v>Somewhat oppose</c:v>
                </c:pt>
              </c:strCache>
            </c:strRef>
          </c:tx>
          <c:spPr>
            <a:solidFill>
              <a:srgbClr val="FFC6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Recommendation 4: bring together partners in the housing sector</c:v>
                </c:pt>
                <c:pt idx="1">
                  <c:v>Recommendation 6: ensure more people have a safe place to call home</c:v>
                </c:pt>
                <c:pt idx="2">
                  <c:v>Recommendation 2: make more City owned land available for below-market housing across the city</c:v>
                </c:pt>
                <c:pt idx="3">
                  <c:v>Recommendation 1: build more housing across the city, including allowing for a variety of housing forms</c:v>
                </c:pt>
                <c:pt idx="4">
                  <c:v>Recommendation 5: increase investment to support affordable housing providers</c:v>
                </c:pt>
                <c:pt idx="5">
                  <c:v>Recommendation 3: affordable housing supply meets the needs of Indigenous peoples living in Calgary and equity-deserving populations</c:v>
                </c:pt>
              </c:strCache>
            </c:strRef>
          </c:cat>
          <c:val>
            <c:numRef>
              <c:f>Sheet1!$D$2:$D$7</c:f>
              <c:numCache>
                <c:formatCode>0%</c:formatCode>
                <c:ptCount val="6"/>
                <c:pt idx="0">
                  <c:v>0.05</c:v>
                </c:pt>
                <c:pt idx="1">
                  <c:v>0.06</c:v>
                </c:pt>
                <c:pt idx="2">
                  <c:v>0.08</c:v>
                </c:pt>
                <c:pt idx="3">
                  <c:v>0.08</c:v>
                </c:pt>
                <c:pt idx="4">
                  <c:v>0.1</c:v>
                </c:pt>
                <c:pt idx="5">
                  <c:v>0.12</c:v>
                </c:pt>
              </c:numCache>
            </c:numRef>
          </c:val>
          <c:extLst>
            <c:ext xmlns:c16="http://schemas.microsoft.com/office/drawing/2014/chart" uri="{C3380CC4-5D6E-409C-BE32-E72D297353CC}">
              <c16:uniqueId val="{00000002-492E-48A6-9773-633FBA6C24E0}"/>
            </c:ext>
          </c:extLst>
        </c:ser>
        <c:ser>
          <c:idx val="3"/>
          <c:order val="3"/>
          <c:tx>
            <c:strRef>
              <c:f>Sheet1!$E$1</c:f>
              <c:strCache>
                <c:ptCount val="1"/>
                <c:pt idx="0">
                  <c:v>Strongly oppose</c:v>
                </c:pt>
              </c:strCache>
            </c:strRef>
          </c:tx>
          <c:spPr>
            <a:solidFill>
              <a:srgbClr val="E571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119-4BB3-85BA-103C707DC9C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Recommendation 4: bring together partners in the housing sector</c:v>
                </c:pt>
                <c:pt idx="1">
                  <c:v>Recommendation 6: ensure more people have a safe place to call home</c:v>
                </c:pt>
                <c:pt idx="2">
                  <c:v>Recommendation 2: make more City owned land available for below-market housing across the city</c:v>
                </c:pt>
                <c:pt idx="3">
                  <c:v>Recommendation 1: build more housing across the city, including allowing for a variety of housing forms</c:v>
                </c:pt>
                <c:pt idx="4">
                  <c:v>Recommendation 5: increase investment to support affordable housing providers</c:v>
                </c:pt>
                <c:pt idx="5">
                  <c:v>Recommendation 3: affordable housing supply meets the needs of Indigenous peoples living in Calgary and equity-deserving populations</c:v>
                </c:pt>
              </c:strCache>
            </c:strRef>
          </c:cat>
          <c:val>
            <c:numRef>
              <c:f>Sheet1!$E$2:$E$7</c:f>
              <c:numCache>
                <c:formatCode>0%</c:formatCode>
                <c:ptCount val="6"/>
                <c:pt idx="0">
                  <c:v>0.02</c:v>
                </c:pt>
                <c:pt idx="1">
                  <c:v>0.04</c:v>
                </c:pt>
                <c:pt idx="2">
                  <c:v>0.04</c:v>
                </c:pt>
                <c:pt idx="3">
                  <c:v>7.0000000000000007E-2</c:v>
                </c:pt>
                <c:pt idx="4">
                  <c:v>0.05</c:v>
                </c:pt>
                <c:pt idx="5">
                  <c:v>0.09</c:v>
                </c:pt>
              </c:numCache>
            </c:numRef>
          </c:val>
          <c:extLst>
            <c:ext xmlns:c16="http://schemas.microsoft.com/office/drawing/2014/chart" uri="{C3380CC4-5D6E-409C-BE32-E72D297353CC}">
              <c16:uniqueId val="{0000000A-BD5A-E342-B959-6B5CC76B70F9}"/>
            </c:ext>
          </c:extLst>
        </c:ser>
        <c:ser>
          <c:idx val="4"/>
          <c:order val="4"/>
          <c:tx>
            <c:strRef>
              <c:f>Sheet1!$F$1</c:f>
              <c:strCache>
                <c:ptCount val="1"/>
                <c:pt idx="0">
                  <c:v>Don't know/prefer not to answer</c:v>
                </c:pt>
              </c:strCache>
            </c:strRef>
          </c:tx>
          <c:spPr>
            <a:solidFill>
              <a:srgbClr val="003865"/>
            </a:solidFill>
            <a:ln>
              <a:noFill/>
            </a:ln>
            <a:effectLst/>
          </c:spPr>
          <c:invertIfNegative val="0"/>
          <c:dLbls>
            <c:delete val="1"/>
          </c:dLbls>
          <c:cat>
            <c:strRef>
              <c:f>Sheet1!$A$2:$A$7</c:f>
              <c:strCache>
                <c:ptCount val="6"/>
                <c:pt idx="0">
                  <c:v>Recommendation 4: bring together partners in the housing sector</c:v>
                </c:pt>
                <c:pt idx="1">
                  <c:v>Recommendation 6: ensure more people have a safe place to call home</c:v>
                </c:pt>
                <c:pt idx="2">
                  <c:v>Recommendation 2: make more City owned land available for below-market housing across the city</c:v>
                </c:pt>
                <c:pt idx="3">
                  <c:v>Recommendation 1: build more housing across the city, including allowing for a variety of housing forms</c:v>
                </c:pt>
                <c:pt idx="4">
                  <c:v>Recommendation 5: increase investment to support affordable housing providers</c:v>
                </c:pt>
                <c:pt idx="5">
                  <c:v>Recommendation 3: affordable housing supply meets the needs of Indigenous peoples living in Calgary and equity-deserving populations</c:v>
                </c:pt>
              </c:strCache>
            </c:strRef>
          </c:cat>
          <c:val>
            <c:numRef>
              <c:f>Sheet1!$F$2:$F$7</c:f>
              <c:numCache>
                <c:formatCode>0%</c:formatCode>
                <c:ptCount val="6"/>
                <c:pt idx="0">
                  <c:v>0.02</c:v>
                </c:pt>
                <c:pt idx="1">
                  <c:v>0.02</c:v>
                </c:pt>
                <c:pt idx="2">
                  <c:v>0.04</c:v>
                </c:pt>
                <c:pt idx="3">
                  <c:v>0.02</c:v>
                </c:pt>
                <c:pt idx="4">
                  <c:v>0.02</c:v>
                </c:pt>
                <c:pt idx="5">
                  <c:v>0.04</c:v>
                </c:pt>
              </c:numCache>
            </c:numRef>
          </c:val>
          <c:extLst>
            <c:ext xmlns:c16="http://schemas.microsoft.com/office/drawing/2014/chart" uri="{C3380CC4-5D6E-409C-BE32-E72D297353CC}">
              <c16:uniqueId val="{00000000-0119-4BB3-85BA-103C707DC9C1}"/>
            </c:ext>
          </c:extLst>
        </c:ser>
        <c:dLbls>
          <c:dLblPos val="ctr"/>
          <c:showLegendKey val="0"/>
          <c:showVal val="1"/>
          <c:showCatName val="0"/>
          <c:showSerName val="0"/>
          <c:showPercent val="0"/>
          <c:showBubbleSize val="0"/>
        </c:dLbls>
        <c:gapWidth val="50"/>
        <c:overlap val="100"/>
        <c:axId val="451385832"/>
        <c:axId val="451382304"/>
      </c:barChart>
      <c:catAx>
        <c:axId val="451385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50" b="0" i="0" u="none" strike="noStrike" kern="1200" baseline="0">
                <a:solidFill>
                  <a:srgbClr val="4B4F55"/>
                </a:solidFill>
                <a:latin typeface="+mn-lt"/>
                <a:ea typeface="+mn-ea"/>
                <a:cs typeface="+mn-cs"/>
              </a:defRPr>
            </a:pPr>
            <a:endParaRPr lang="en-US"/>
          </a:p>
        </c:txPr>
        <c:crossAx val="451382304"/>
        <c:crosses val="autoZero"/>
        <c:auto val="1"/>
        <c:lblAlgn val="ctr"/>
        <c:lblOffset val="100"/>
        <c:noMultiLvlLbl val="0"/>
      </c:catAx>
      <c:valAx>
        <c:axId val="451382304"/>
        <c:scaling>
          <c:orientation val="minMax"/>
          <c:min val="0"/>
        </c:scaling>
        <c:delete val="1"/>
        <c:axPos val="t"/>
        <c:numFmt formatCode="0%" sourceLinked="1"/>
        <c:majorTickMark val="out"/>
        <c:minorTickMark val="none"/>
        <c:tickLblPos val="nextTo"/>
        <c:crossAx val="451385832"/>
        <c:crosses val="autoZero"/>
        <c:crossBetween val="between"/>
      </c:valAx>
      <c:spPr>
        <a:noFill/>
        <a:ln>
          <a:noFill/>
        </a:ln>
        <a:effectLst/>
      </c:spPr>
    </c:plotArea>
    <c:legend>
      <c:legendPos val="t"/>
      <c:layout>
        <c:manualLayout>
          <c:xMode val="edge"/>
          <c:yMode val="edge"/>
          <c:x val="1.1933010020269186E-2"/>
          <c:y val="0.11625413911868611"/>
          <c:w val="0.96750565218377738"/>
          <c:h val="0.1040816416935224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4B4F55"/>
              </a:solidFill>
              <a:latin typeface="+mn-lt"/>
              <a:ea typeface="+mn-ea"/>
              <a:cs typeface="+mn-cs"/>
            </a:defRPr>
          </a:pPr>
          <a:endParaRPr lang="en-US"/>
        </a:p>
      </c:txPr>
    </c:legend>
    <c:plotVisOnly val="1"/>
    <c:dispBlanksAs val="gap"/>
    <c:showDLblsOverMax val="0"/>
    <c:extLst/>
  </c:chart>
  <c:spPr>
    <a:solidFill>
      <a:schemeClr val="bg1">
        <a:lumMod val="95000"/>
        <a:alpha val="0"/>
      </a:schemeClr>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solidFill>
                  <a:schemeClr val="tx1"/>
                </a:solidFill>
              </a:rPr>
              <a:t>Level</a:t>
            </a:r>
            <a:r>
              <a:rPr lang="en-US" sz="1200" baseline="0" dirty="0">
                <a:solidFill>
                  <a:schemeClr val="tx1"/>
                </a:solidFill>
              </a:rPr>
              <a:t> of s</a:t>
            </a:r>
            <a:r>
              <a:rPr lang="en-US" sz="1200" dirty="0">
                <a:solidFill>
                  <a:schemeClr val="tx1"/>
                </a:solidFill>
              </a:rPr>
              <a:t>upport for recommendation</a:t>
            </a:r>
            <a:r>
              <a:rPr lang="en-US" sz="1200" baseline="0" dirty="0">
                <a:solidFill>
                  <a:schemeClr val="tx1"/>
                </a:solidFill>
              </a:rPr>
              <a:t> 1: </a:t>
            </a:r>
          </a:p>
          <a:p>
            <a:pPr>
              <a:defRPr/>
            </a:pPr>
            <a:r>
              <a:rPr lang="en-US" sz="1200" baseline="0" dirty="0">
                <a:solidFill>
                  <a:schemeClr val="tx1"/>
                </a:solidFill>
              </a:rPr>
              <a:t>building more housing across the city, </a:t>
            </a:r>
          </a:p>
          <a:p>
            <a:pPr>
              <a:defRPr/>
            </a:pPr>
            <a:r>
              <a:rPr lang="en-US" sz="1200" baseline="0" dirty="0">
                <a:solidFill>
                  <a:schemeClr val="tx1"/>
                </a:solidFill>
              </a:rPr>
              <a:t>including allowing for a variety of housing forms</a:t>
            </a:r>
            <a:endParaRPr lang="en-US" sz="1200" dirty="0">
              <a:solidFill>
                <a:schemeClr val="tx1"/>
              </a:solidFill>
            </a:endParaRPr>
          </a:p>
        </c:rich>
      </c:tx>
      <c:layout>
        <c:manualLayout>
          <c:xMode val="edge"/>
          <c:yMode val="edge"/>
          <c:x val="0.24575389948006932"/>
          <c:y val="0"/>
        </c:manualLayout>
      </c:layout>
      <c:overlay val="0"/>
    </c:title>
    <c:autoTitleDeleted val="0"/>
    <c:plotArea>
      <c:layout>
        <c:manualLayout>
          <c:layoutTarget val="inner"/>
          <c:xMode val="edge"/>
          <c:yMode val="edge"/>
          <c:x val="0.21587084976596296"/>
          <c:y val="0.18311538461538462"/>
          <c:w val="0.78412915023403706"/>
          <c:h val="0.77457692307692305"/>
        </c:manualLayout>
      </c:layout>
      <c:barChart>
        <c:barDir val="bar"/>
        <c:grouping val="clustered"/>
        <c:varyColors val="0"/>
        <c:ser>
          <c:idx val="0"/>
          <c:order val="0"/>
          <c:tx>
            <c:strRef>
              <c:f>Sheet1!$B$1</c:f>
              <c:strCache>
                <c:ptCount val="1"/>
                <c:pt idx="0">
                  <c:v>Series 1</c:v>
                </c:pt>
              </c:strCache>
            </c:strRef>
          </c:tx>
          <c:spPr>
            <a:solidFill>
              <a:srgbClr val="4C8C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Strongly support</c:v>
                </c:pt>
                <c:pt idx="1">
                  <c:v>Somewhat support</c:v>
                </c:pt>
                <c:pt idx="2">
                  <c:v>Somewhat oppose</c:v>
                </c:pt>
                <c:pt idx="3">
                  <c:v>Strongly oppose</c:v>
                </c:pt>
                <c:pt idx="4">
                  <c:v>Don't know</c:v>
                </c:pt>
                <c:pt idx="5">
                  <c:v>Prefer not to answer</c:v>
                </c:pt>
              </c:strCache>
            </c:strRef>
          </c:cat>
          <c:val>
            <c:numRef>
              <c:f>Sheet1!$B$2:$B$7</c:f>
              <c:numCache>
                <c:formatCode>0%</c:formatCode>
                <c:ptCount val="6"/>
                <c:pt idx="0">
                  <c:v>0.45</c:v>
                </c:pt>
                <c:pt idx="1">
                  <c:v>0.38</c:v>
                </c:pt>
                <c:pt idx="2">
                  <c:v>0.08</c:v>
                </c:pt>
                <c:pt idx="3">
                  <c:v>7.0000000000000007E-2</c:v>
                </c:pt>
                <c:pt idx="4">
                  <c:v>0.01</c:v>
                </c:pt>
                <c:pt idx="5">
                  <c:v>0.01</c:v>
                </c:pt>
              </c:numCache>
            </c:numRef>
          </c:val>
          <c:extLst>
            <c:ext xmlns:c16="http://schemas.microsoft.com/office/drawing/2014/chart" uri="{C3380CC4-5D6E-409C-BE32-E72D297353CC}">
              <c16:uniqueId val="{00000000-03A3-4C63-872F-F64DA42A53C7}"/>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inMax"/>
          <c:max val="1"/>
        </c:scaling>
        <c:delete val="1"/>
        <c:axPos val="t"/>
        <c:numFmt formatCode="0%" sourceLinked="1"/>
        <c:majorTickMark val="out"/>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solidFill>
                  <a:schemeClr val="tx1"/>
                </a:solidFill>
              </a:rPr>
              <a:t>Level of support for recommendation</a:t>
            </a:r>
            <a:r>
              <a:rPr lang="en-US" sz="1200" baseline="0" dirty="0">
                <a:solidFill>
                  <a:schemeClr val="tx1"/>
                </a:solidFill>
              </a:rPr>
              <a:t> 2: </a:t>
            </a:r>
          </a:p>
          <a:p>
            <a:pPr>
              <a:defRPr/>
            </a:pPr>
            <a:r>
              <a:rPr lang="en-US" sz="1200" baseline="0" dirty="0">
                <a:solidFill>
                  <a:schemeClr val="tx1"/>
                </a:solidFill>
              </a:rPr>
              <a:t>make more City-owned land available to create </a:t>
            </a:r>
          </a:p>
          <a:p>
            <a:pPr>
              <a:defRPr/>
            </a:pPr>
            <a:r>
              <a:rPr lang="en-US" sz="1200" baseline="0" dirty="0">
                <a:solidFill>
                  <a:schemeClr val="tx1"/>
                </a:solidFill>
              </a:rPr>
              <a:t>more below-market housing across the city</a:t>
            </a:r>
            <a:endParaRPr lang="en-US" sz="1200" dirty="0">
              <a:solidFill>
                <a:schemeClr val="tx1"/>
              </a:solidFill>
            </a:endParaRPr>
          </a:p>
        </c:rich>
      </c:tx>
      <c:layout>
        <c:manualLayout>
          <c:xMode val="edge"/>
          <c:yMode val="edge"/>
          <c:x val="0.26418974058052097"/>
          <c:y val="0"/>
        </c:manualLayout>
      </c:layout>
      <c:overlay val="0"/>
    </c:title>
    <c:autoTitleDeleted val="0"/>
    <c:plotArea>
      <c:layout>
        <c:manualLayout>
          <c:layoutTarget val="inner"/>
          <c:xMode val="edge"/>
          <c:yMode val="edge"/>
          <c:x val="0.21587084976596296"/>
          <c:y val="0.18311538461538462"/>
          <c:w val="0.78412915023403706"/>
          <c:h val="0.77457692307692305"/>
        </c:manualLayout>
      </c:layout>
      <c:barChart>
        <c:barDir val="bar"/>
        <c:grouping val="clustered"/>
        <c:varyColors val="0"/>
        <c:ser>
          <c:idx val="0"/>
          <c:order val="0"/>
          <c:tx>
            <c:strRef>
              <c:f>Sheet1!$B$1</c:f>
              <c:strCache>
                <c:ptCount val="1"/>
                <c:pt idx="0">
                  <c:v>Series 1</c:v>
                </c:pt>
              </c:strCache>
            </c:strRef>
          </c:tx>
          <c:spPr>
            <a:solidFill>
              <a:srgbClr val="4C8C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Strongly support</c:v>
                </c:pt>
                <c:pt idx="1">
                  <c:v>Somewhat support</c:v>
                </c:pt>
                <c:pt idx="2">
                  <c:v>Somewhat oppose</c:v>
                </c:pt>
                <c:pt idx="3">
                  <c:v>Strongly oppose</c:v>
                </c:pt>
                <c:pt idx="4">
                  <c:v>Don't know</c:v>
                </c:pt>
                <c:pt idx="5">
                  <c:v>Prefer not to answer</c:v>
                </c:pt>
              </c:strCache>
            </c:strRef>
          </c:cat>
          <c:val>
            <c:numRef>
              <c:f>Sheet1!$B$2:$B$7</c:f>
              <c:numCache>
                <c:formatCode>0%</c:formatCode>
                <c:ptCount val="6"/>
                <c:pt idx="0">
                  <c:v>0.48</c:v>
                </c:pt>
                <c:pt idx="1">
                  <c:v>0.36</c:v>
                </c:pt>
                <c:pt idx="2">
                  <c:v>0.08</c:v>
                </c:pt>
                <c:pt idx="3">
                  <c:v>0.04</c:v>
                </c:pt>
                <c:pt idx="4">
                  <c:v>0.03</c:v>
                </c:pt>
                <c:pt idx="5">
                  <c:v>0.01</c:v>
                </c:pt>
              </c:numCache>
            </c:numRef>
          </c:val>
          <c:extLst>
            <c:ext xmlns:c16="http://schemas.microsoft.com/office/drawing/2014/chart" uri="{C3380CC4-5D6E-409C-BE32-E72D297353CC}">
              <c16:uniqueId val="{00000000-03A3-4C63-872F-F64DA42A53C7}"/>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inMax"/>
          <c:max val="1"/>
        </c:scaling>
        <c:delete val="1"/>
        <c:axPos val="t"/>
        <c:numFmt formatCode="0%" sourceLinked="1"/>
        <c:majorTickMark val="out"/>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solidFill>
                  <a:schemeClr val="tx1"/>
                </a:solidFill>
              </a:rPr>
              <a:t>Level</a:t>
            </a:r>
            <a:r>
              <a:rPr lang="en-US" sz="1200" baseline="0" dirty="0">
                <a:solidFill>
                  <a:schemeClr val="tx1"/>
                </a:solidFill>
              </a:rPr>
              <a:t> of s</a:t>
            </a:r>
            <a:r>
              <a:rPr lang="en-US" sz="1200" dirty="0">
                <a:solidFill>
                  <a:schemeClr val="tx1"/>
                </a:solidFill>
              </a:rPr>
              <a:t>upport for recommendation</a:t>
            </a:r>
            <a:r>
              <a:rPr lang="en-US" sz="1200" baseline="0" dirty="0">
                <a:solidFill>
                  <a:schemeClr val="tx1"/>
                </a:solidFill>
              </a:rPr>
              <a:t> 3: </a:t>
            </a:r>
          </a:p>
          <a:p>
            <a:pPr>
              <a:defRPr/>
            </a:pPr>
            <a:r>
              <a:rPr lang="en-US" sz="1200" baseline="0" dirty="0">
                <a:solidFill>
                  <a:schemeClr val="tx1"/>
                </a:solidFill>
              </a:rPr>
              <a:t>affordable housing supply meets the needs of </a:t>
            </a:r>
          </a:p>
          <a:p>
            <a:pPr>
              <a:defRPr/>
            </a:pPr>
            <a:r>
              <a:rPr lang="en-US" sz="1200" baseline="0" dirty="0">
                <a:solidFill>
                  <a:schemeClr val="tx1"/>
                </a:solidFill>
              </a:rPr>
              <a:t>Indigenous peoples and equity-deserving populations</a:t>
            </a:r>
            <a:endParaRPr lang="en-US" sz="1200" dirty="0">
              <a:solidFill>
                <a:schemeClr val="tx1"/>
              </a:solidFill>
            </a:endParaRPr>
          </a:p>
        </c:rich>
      </c:tx>
      <c:layout>
        <c:manualLayout>
          <c:xMode val="edge"/>
          <c:yMode val="edge"/>
          <c:x val="0.22285088497386701"/>
          <c:y val="4.7861593064082456E-2"/>
        </c:manualLayout>
      </c:layout>
      <c:overlay val="0"/>
    </c:title>
    <c:autoTitleDeleted val="0"/>
    <c:plotArea>
      <c:layout>
        <c:manualLayout>
          <c:layoutTarget val="inner"/>
          <c:xMode val="edge"/>
          <c:yMode val="edge"/>
          <c:x val="0.21587084976596296"/>
          <c:y val="0.22161925022283507"/>
          <c:w val="0.78412915023403706"/>
          <c:h val="0.73868669800327835"/>
        </c:manualLayout>
      </c:layout>
      <c:barChart>
        <c:barDir val="bar"/>
        <c:grouping val="clustered"/>
        <c:varyColors val="0"/>
        <c:ser>
          <c:idx val="0"/>
          <c:order val="0"/>
          <c:tx>
            <c:strRef>
              <c:f>Sheet1!$B$1</c:f>
              <c:strCache>
                <c:ptCount val="1"/>
                <c:pt idx="0">
                  <c:v>Series 1</c:v>
                </c:pt>
              </c:strCache>
            </c:strRef>
          </c:tx>
          <c:spPr>
            <a:solidFill>
              <a:srgbClr val="4C8C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Strongly support</c:v>
                </c:pt>
                <c:pt idx="1">
                  <c:v>Somewhat support</c:v>
                </c:pt>
                <c:pt idx="2">
                  <c:v>Somewhat oppose</c:v>
                </c:pt>
                <c:pt idx="3">
                  <c:v>Strongly oppose</c:v>
                </c:pt>
                <c:pt idx="4">
                  <c:v>Don't know</c:v>
                </c:pt>
                <c:pt idx="5">
                  <c:v>Prefer not to answer</c:v>
                </c:pt>
              </c:strCache>
            </c:strRef>
          </c:cat>
          <c:val>
            <c:numRef>
              <c:f>Sheet1!$B$2:$B$7</c:f>
              <c:numCache>
                <c:formatCode>0%</c:formatCode>
                <c:ptCount val="6"/>
                <c:pt idx="0">
                  <c:v>0.46</c:v>
                </c:pt>
                <c:pt idx="1">
                  <c:v>0.28999999999999998</c:v>
                </c:pt>
                <c:pt idx="2">
                  <c:v>0.12</c:v>
                </c:pt>
                <c:pt idx="3">
                  <c:v>0.09</c:v>
                </c:pt>
                <c:pt idx="4">
                  <c:v>0.03</c:v>
                </c:pt>
                <c:pt idx="5">
                  <c:v>0.01</c:v>
                </c:pt>
              </c:numCache>
            </c:numRef>
          </c:val>
          <c:extLst>
            <c:ext xmlns:c16="http://schemas.microsoft.com/office/drawing/2014/chart" uri="{C3380CC4-5D6E-409C-BE32-E72D297353CC}">
              <c16:uniqueId val="{00000000-03A3-4C63-872F-F64DA42A53C7}"/>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inMax"/>
          <c:max val="1"/>
        </c:scaling>
        <c:delete val="1"/>
        <c:axPos val="t"/>
        <c:numFmt formatCode="0%" sourceLinked="1"/>
        <c:majorTickMark val="out"/>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solidFill>
                  <a:schemeClr val="tx1"/>
                </a:solidFill>
              </a:rPr>
              <a:t>Level of support for recommendation</a:t>
            </a:r>
            <a:r>
              <a:rPr lang="en-US" sz="1200" baseline="0" dirty="0">
                <a:solidFill>
                  <a:schemeClr val="tx1"/>
                </a:solidFill>
              </a:rPr>
              <a:t> 4: </a:t>
            </a:r>
          </a:p>
          <a:p>
            <a:pPr>
              <a:defRPr/>
            </a:pPr>
            <a:r>
              <a:rPr lang="en-US" sz="1200" baseline="0" dirty="0">
                <a:solidFill>
                  <a:schemeClr val="tx1"/>
                </a:solidFill>
              </a:rPr>
              <a:t>bringing together partners in the housing sector</a:t>
            </a:r>
            <a:endParaRPr lang="en-US" sz="1200" dirty="0">
              <a:solidFill>
                <a:schemeClr val="tx1"/>
              </a:solidFill>
            </a:endParaRPr>
          </a:p>
        </c:rich>
      </c:tx>
      <c:overlay val="0"/>
    </c:title>
    <c:autoTitleDeleted val="0"/>
    <c:plotArea>
      <c:layout>
        <c:manualLayout>
          <c:layoutTarget val="inner"/>
          <c:xMode val="edge"/>
          <c:yMode val="edge"/>
          <c:x val="0.21587084976596296"/>
          <c:y val="0.18311538461538462"/>
          <c:w val="0.75639091690661719"/>
          <c:h val="0.77457692307692305"/>
        </c:manualLayout>
      </c:layout>
      <c:barChart>
        <c:barDir val="bar"/>
        <c:grouping val="clustered"/>
        <c:varyColors val="0"/>
        <c:ser>
          <c:idx val="0"/>
          <c:order val="0"/>
          <c:tx>
            <c:strRef>
              <c:f>Sheet1!$B$1</c:f>
              <c:strCache>
                <c:ptCount val="1"/>
                <c:pt idx="0">
                  <c:v>Series 1</c:v>
                </c:pt>
              </c:strCache>
            </c:strRef>
          </c:tx>
          <c:spPr>
            <a:solidFill>
              <a:srgbClr val="4C8C2B"/>
            </a:solidFill>
            <a:ln>
              <a:noFill/>
            </a:ln>
            <a:effectLst/>
          </c:spPr>
          <c:invertIfNegative val="0"/>
          <c:dLbls>
            <c:dLbl>
              <c:idx val="5"/>
              <c:tx>
                <c:rich>
                  <a:bodyPr/>
                  <a:lstStyle/>
                  <a:p>
                    <a:r>
                      <a:rPr lang="en-US"/>
                      <a:t>&lt;1%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54-4D35-B2D6-1FF6DCD9945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Strongly support</c:v>
                </c:pt>
                <c:pt idx="1">
                  <c:v>Somewhat support</c:v>
                </c:pt>
                <c:pt idx="2">
                  <c:v>Somewhat oppose</c:v>
                </c:pt>
                <c:pt idx="3">
                  <c:v>Strongly oppose</c:v>
                </c:pt>
                <c:pt idx="4">
                  <c:v>Don't know</c:v>
                </c:pt>
                <c:pt idx="5">
                  <c:v>Prefer not to answer</c:v>
                </c:pt>
              </c:strCache>
            </c:strRef>
          </c:cat>
          <c:val>
            <c:numRef>
              <c:f>Sheet1!$B$2:$B$7</c:f>
              <c:numCache>
                <c:formatCode>0%</c:formatCode>
                <c:ptCount val="6"/>
                <c:pt idx="0">
                  <c:v>0.59</c:v>
                </c:pt>
                <c:pt idx="1">
                  <c:v>0.31</c:v>
                </c:pt>
                <c:pt idx="2">
                  <c:v>0.05</c:v>
                </c:pt>
                <c:pt idx="3">
                  <c:v>0.02</c:v>
                </c:pt>
                <c:pt idx="4">
                  <c:v>0.02</c:v>
                </c:pt>
                <c:pt idx="5">
                  <c:v>2E-3</c:v>
                </c:pt>
              </c:numCache>
            </c:numRef>
          </c:val>
          <c:extLst>
            <c:ext xmlns:c16="http://schemas.microsoft.com/office/drawing/2014/chart" uri="{C3380CC4-5D6E-409C-BE32-E72D297353CC}">
              <c16:uniqueId val="{00000000-03A3-4C63-872F-F64DA42A53C7}"/>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inMax"/>
          <c:max val="1"/>
        </c:scaling>
        <c:delete val="1"/>
        <c:axPos val="t"/>
        <c:numFmt formatCode="0%" sourceLinked="1"/>
        <c:majorTickMark val="out"/>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solidFill>
                  <a:schemeClr val="tx1"/>
                </a:solidFill>
              </a:rPr>
              <a:t>Level of support for recommendation</a:t>
            </a:r>
            <a:r>
              <a:rPr lang="en-US" sz="1200" baseline="0" dirty="0">
                <a:solidFill>
                  <a:schemeClr val="tx1"/>
                </a:solidFill>
              </a:rPr>
              <a:t> 5: </a:t>
            </a:r>
          </a:p>
          <a:p>
            <a:pPr>
              <a:defRPr/>
            </a:pPr>
            <a:r>
              <a:rPr lang="en-US" sz="1200" baseline="0" dirty="0">
                <a:solidFill>
                  <a:schemeClr val="tx1"/>
                </a:solidFill>
              </a:rPr>
              <a:t>increasing investment to support affordable housing providers</a:t>
            </a:r>
            <a:endParaRPr lang="en-US" sz="1200" dirty="0">
              <a:solidFill>
                <a:schemeClr val="tx1"/>
              </a:solidFill>
            </a:endParaRPr>
          </a:p>
        </c:rich>
      </c:tx>
      <c:overlay val="0"/>
    </c:title>
    <c:autoTitleDeleted val="0"/>
    <c:plotArea>
      <c:layout>
        <c:manualLayout>
          <c:layoutTarget val="inner"/>
          <c:xMode val="edge"/>
          <c:yMode val="edge"/>
          <c:x val="0.21587084976596296"/>
          <c:y val="0.18311538461538462"/>
          <c:w val="0.75639091690661719"/>
          <c:h val="0.77457692307692305"/>
        </c:manualLayout>
      </c:layout>
      <c:barChart>
        <c:barDir val="bar"/>
        <c:grouping val="clustered"/>
        <c:varyColors val="0"/>
        <c:ser>
          <c:idx val="0"/>
          <c:order val="0"/>
          <c:tx>
            <c:strRef>
              <c:f>Sheet1!$B$1</c:f>
              <c:strCache>
                <c:ptCount val="1"/>
                <c:pt idx="0">
                  <c:v>Series 1</c:v>
                </c:pt>
              </c:strCache>
            </c:strRef>
          </c:tx>
          <c:spPr>
            <a:solidFill>
              <a:srgbClr val="4C8C2B"/>
            </a:solidFill>
            <a:ln>
              <a:noFill/>
            </a:ln>
            <a:effectLst/>
          </c:spPr>
          <c:invertIfNegative val="0"/>
          <c:dLbls>
            <c:dLbl>
              <c:idx val="5"/>
              <c:tx>
                <c:rich>
                  <a:bodyPr/>
                  <a:lstStyle/>
                  <a:p>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54-4D35-B2D6-1FF6DCD9945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Strongly support</c:v>
                </c:pt>
                <c:pt idx="1">
                  <c:v>Somewhat support</c:v>
                </c:pt>
                <c:pt idx="2">
                  <c:v>Somewhat oppose</c:v>
                </c:pt>
                <c:pt idx="3">
                  <c:v>Strongly oppose</c:v>
                </c:pt>
                <c:pt idx="4">
                  <c:v>Don't know</c:v>
                </c:pt>
                <c:pt idx="5">
                  <c:v>Prefer not to answer</c:v>
                </c:pt>
              </c:strCache>
            </c:strRef>
          </c:cat>
          <c:val>
            <c:numRef>
              <c:f>Sheet1!$B$2:$B$7</c:f>
              <c:numCache>
                <c:formatCode>0%</c:formatCode>
                <c:ptCount val="6"/>
                <c:pt idx="0">
                  <c:v>0.49</c:v>
                </c:pt>
                <c:pt idx="1">
                  <c:v>0.33</c:v>
                </c:pt>
                <c:pt idx="2">
                  <c:v>0.1</c:v>
                </c:pt>
                <c:pt idx="3">
                  <c:v>0.05</c:v>
                </c:pt>
                <c:pt idx="4">
                  <c:v>0.02</c:v>
                </c:pt>
                <c:pt idx="5">
                  <c:v>0</c:v>
                </c:pt>
              </c:numCache>
            </c:numRef>
          </c:val>
          <c:extLst>
            <c:ext xmlns:c16="http://schemas.microsoft.com/office/drawing/2014/chart" uri="{C3380CC4-5D6E-409C-BE32-E72D297353CC}">
              <c16:uniqueId val="{00000000-03A3-4C63-872F-F64DA42A53C7}"/>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inMax"/>
          <c:max val="1"/>
        </c:scaling>
        <c:delete val="1"/>
        <c:axPos val="t"/>
        <c:numFmt formatCode="0%" sourceLinked="1"/>
        <c:majorTickMark val="out"/>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solidFill>
                  <a:schemeClr val="tx1"/>
                </a:solidFill>
              </a:rPr>
              <a:t>Level of support for recommendation</a:t>
            </a:r>
            <a:r>
              <a:rPr lang="en-US" sz="1200" baseline="0" dirty="0">
                <a:solidFill>
                  <a:schemeClr val="tx1"/>
                </a:solidFill>
              </a:rPr>
              <a:t> 6: </a:t>
            </a:r>
          </a:p>
          <a:p>
            <a:pPr>
              <a:defRPr/>
            </a:pPr>
            <a:r>
              <a:rPr lang="en-US" sz="1200" baseline="0" dirty="0">
                <a:solidFill>
                  <a:schemeClr val="tx1"/>
                </a:solidFill>
              </a:rPr>
              <a:t>ensure more people have a safe place to call home</a:t>
            </a:r>
            <a:endParaRPr lang="en-US" sz="1200" dirty="0">
              <a:solidFill>
                <a:schemeClr val="tx1"/>
              </a:solidFill>
            </a:endParaRPr>
          </a:p>
        </c:rich>
      </c:tx>
      <c:overlay val="0"/>
    </c:title>
    <c:autoTitleDeleted val="0"/>
    <c:plotArea>
      <c:layout>
        <c:manualLayout>
          <c:layoutTarget val="inner"/>
          <c:xMode val="edge"/>
          <c:yMode val="edge"/>
          <c:x val="0.21587084976596296"/>
          <c:y val="0.18311538461538462"/>
          <c:w val="0.78412915023403706"/>
          <c:h val="0.77457692307692305"/>
        </c:manualLayout>
      </c:layout>
      <c:barChart>
        <c:barDir val="bar"/>
        <c:grouping val="clustered"/>
        <c:varyColors val="0"/>
        <c:ser>
          <c:idx val="0"/>
          <c:order val="0"/>
          <c:tx>
            <c:strRef>
              <c:f>Sheet1!$B$1</c:f>
              <c:strCache>
                <c:ptCount val="1"/>
                <c:pt idx="0">
                  <c:v>Series 1</c:v>
                </c:pt>
              </c:strCache>
            </c:strRef>
          </c:tx>
          <c:spPr>
            <a:solidFill>
              <a:srgbClr val="4C8C2B"/>
            </a:solidFill>
            <a:ln>
              <a:noFill/>
            </a:ln>
            <a:effectLst/>
          </c:spPr>
          <c:invertIfNegative val="0"/>
          <c:dLbls>
            <c:dLbl>
              <c:idx val="5"/>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54-4D35-B2D6-1FF6DCD9945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Strongly support</c:v>
                </c:pt>
                <c:pt idx="1">
                  <c:v>Somewhat support</c:v>
                </c:pt>
                <c:pt idx="2">
                  <c:v>Somewhat oppose</c:v>
                </c:pt>
                <c:pt idx="3">
                  <c:v>Strongly oppose</c:v>
                </c:pt>
                <c:pt idx="4">
                  <c:v>Don't know</c:v>
                </c:pt>
                <c:pt idx="5">
                  <c:v>Prefer not to answer</c:v>
                </c:pt>
              </c:strCache>
            </c:strRef>
          </c:cat>
          <c:val>
            <c:numRef>
              <c:f>Sheet1!$B$2:$B$7</c:f>
              <c:numCache>
                <c:formatCode>0%</c:formatCode>
                <c:ptCount val="6"/>
                <c:pt idx="0">
                  <c:v>0.61</c:v>
                </c:pt>
                <c:pt idx="1">
                  <c:v>0.28000000000000003</c:v>
                </c:pt>
                <c:pt idx="2">
                  <c:v>0.06</c:v>
                </c:pt>
                <c:pt idx="3">
                  <c:v>0.04</c:v>
                </c:pt>
                <c:pt idx="4">
                  <c:v>0.01</c:v>
                </c:pt>
                <c:pt idx="5">
                  <c:v>0.01</c:v>
                </c:pt>
              </c:numCache>
            </c:numRef>
          </c:val>
          <c:extLst>
            <c:ext xmlns:c16="http://schemas.microsoft.com/office/drawing/2014/chart" uri="{C3380CC4-5D6E-409C-BE32-E72D297353CC}">
              <c16:uniqueId val="{00000000-03A3-4C63-872F-F64DA42A53C7}"/>
            </c:ext>
          </c:extLst>
        </c:ser>
        <c:dLbls>
          <c:dLblPos val="outEnd"/>
          <c:showLegendKey val="0"/>
          <c:showVal val="1"/>
          <c:showCatName val="0"/>
          <c:showSerName val="0"/>
          <c:showPercent val="0"/>
          <c:showBubbleSize val="0"/>
        </c:dLbls>
        <c:gapWidth val="56"/>
        <c:axId val="495546240"/>
        <c:axId val="495544280"/>
      </c:barChart>
      <c:catAx>
        <c:axId val="49554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95544280"/>
        <c:crosses val="autoZero"/>
        <c:auto val="1"/>
        <c:lblAlgn val="ctr"/>
        <c:lblOffset val="100"/>
        <c:noMultiLvlLbl val="0"/>
      </c:catAx>
      <c:valAx>
        <c:axId val="495544280"/>
        <c:scaling>
          <c:orientation val="minMax"/>
          <c:max val="1"/>
        </c:scaling>
        <c:delete val="1"/>
        <c:axPos val="t"/>
        <c:numFmt formatCode="0%" sourceLinked="1"/>
        <c:majorTickMark val="out"/>
        <c:minorTickMark val="none"/>
        <c:tickLblPos val="nextTo"/>
        <c:crossAx val="49554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solidFill>
                  <a:schemeClr val="tx1"/>
                </a:solidFill>
              </a:rPr>
              <a:t>Average spending on housing as percentage of household income</a:t>
            </a:r>
          </a:p>
          <a:p>
            <a:pPr>
              <a:defRPr/>
            </a:pPr>
            <a:r>
              <a:rPr lang="en-US" sz="1200" b="0" dirty="0">
                <a:solidFill>
                  <a:schemeClr val="tx1"/>
                </a:solidFill>
              </a:rPr>
              <a:t>(n=475)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spPr>
            <a:ln w="12700">
              <a:solidFill>
                <a:srgbClr val="FFFFFF">
                  <a:lumMod val="75000"/>
                </a:srgbClr>
              </a:solidFill>
            </a:ln>
          </c:spPr>
          <c:dPt>
            <c:idx val="0"/>
            <c:bubble3D val="0"/>
            <c:spPr>
              <a:solidFill>
                <a:srgbClr val="E57150"/>
              </a:solidFill>
              <a:ln w="12700">
                <a:solidFill>
                  <a:srgbClr val="FFFFFF">
                    <a:lumMod val="75000"/>
                  </a:srgbClr>
                </a:solidFill>
              </a:ln>
              <a:effectLst/>
            </c:spPr>
            <c:extLst>
              <c:ext xmlns:c16="http://schemas.microsoft.com/office/drawing/2014/chart" uri="{C3380CC4-5D6E-409C-BE32-E72D297353CC}">
                <c16:uniqueId val="{00000001-4E6E-4C18-80BA-B33D4CB5294E}"/>
              </c:ext>
            </c:extLst>
          </c:dPt>
          <c:dPt>
            <c:idx val="1"/>
            <c:bubble3D val="0"/>
            <c:spPr>
              <a:noFill/>
              <a:ln w="12700">
                <a:solidFill>
                  <a:srgbClr val="FFFFFF">
                    <a:lumMod val="75000"/>
                  </a:srgbClr>
                </a:solidFill>
              </a:ln>
              <a:effectLst/>
            </c:spPr>
            <c:extLst>
              <c:ext xmlns:c16="http://schemas.microsoft.com/office/drawing/2014/chart" uri="{C3380CC4-5D6E-409C-BE32-E72D297353CC}">
                <c16:uniqueId val="{00000003-4E6E-4C18-80BA-B33D4CB5294E}"/>
              </c:ext>
            </c:extLst>
          </c:dPt>
          <c:dPt>
            <c:idx val="2"/>
            <c:bubble3D val="0"/>
            <c:spPr>
              <a:solidFill>
                <a:schemeClr val="accent3"/>
              </a:solidFill>
              <a:ln w="12700">
                <a:solidFill>
                  <a:srgbClr val="FFFFFF">
                    <a:lumMod val="75000"/>
                  </a:srgbClr>
                </a:solidFill>
              </a:ln>
              <a:effectLst/>
            </c:spPr>
            <c:extLst>
              <c:ext xmlns:c16="http://schemas.microsoft.com/office/drawing/2014/chart" uri="{C3380CC4-5D6E-409C-BE32-E72D297353CC}">
                <c16:uniqueId val="{00000005-4E6E-4C18-80BA-B33D4CB5294E}"/>
              </c:ext>
            </c:extLst>
          </c:dPt>
          <c:dPt>
            <c:idx val="3"/>
            <c:bubble3D val="0"/>
            <c:spPr>
              <a:solidFill>
                <a:srgbClr val="0085AD"/>
              </a:solidFill>
              <a:ln w="12700">
                <a:solidFill>
                  <a:srgbClr val="FFFFFF">
                    <a:lumMod val="75000"/>
                  </a:srgbClr>
                </a:solidFill>
              </a:ln>
              <a:effectLst/>
            </c:spPr>
            <c:extLst>
              <c:ext xmlns:c16="http://schemas.microsoft.com/office/drawing/2014/chart" uri="{C3380CC4-5D6E-409C-BE32-E72D297353CC}">
                <c16:uniqueId val="{00000007-4E6E-4C18-80BA-B33D4CB5294E}"/>
              </c:ext>
            </c:extLst>
          </c:dPt>
          <c:dPt>
            <c:idx val="4"/>
            <c:bubble3D val="0"/>
            <c:spPr>
              <a:solidFill>
                <a:srgbClr val="003865"/>
              </a:solidFill>
              <a:ln w="12700">
                <a:solidFill>
                  <a:srgbClr val="FFFFFF">
                    <a:lumMod val="75000"/>
                  </a:srgbClr>
                </a:solidFill>
              </a:ln>
              <a:effectLst/>
            </c:spPr>
            <c:extLst>
              <c:ext xmlns:c16="http://schemas.microsoft.com/office/drawing/2014/chart" uri="{C3380CC4-5D6E-409C-BE32-E72D297353CC}">
                <c16:uniqueId val="{00000009-4E6E-4C18-80BA-B33D4CB5294E}"/>
              </c:ext>
            </c:extLst>
          </c:dPt>
          <c:dPt>
            <c:idx val="5"/>
            <c:bubble3D val="0"/>
            <c:spPr>
              <a:solidFill>
                <a:srgbClr val="642F6C"/>
              </a:solidFill>
              <a:ln w="12700">
                <a:solidFill>
                  <a:srgbClr val="FFFFFF">
                    <a:lumMod val="75000"/>
                  </a:srgbClr>
                </a:solidFill>
              </a:ln>
              <a:effectLst/>
            </c:spPr>
            <c:extLst>
              <c:ext xmlns:c16="http://schemas.microsoft.com/office/drawing/2014/chart" uri="{C3380CC4-5D6E-409C-BE32-E72D297353CC}">
                <c16:uniqueId val="{0000000B-4E6E-4C18-80BA-B33D4CB5294E}"/>
              </c:ext>
            </c:extLst>
          </c:dPt>
          <c:dPt>
            <c:idx val="6"/>
            <c:bubble3D val="0"/>
            <c:spPr>
              <a:solidFill>
                <a:srgbClr val="AC145A"/>
              </a:solidFill>
              <a:ln w="12700">
                <a:solidFill>
                  <a:srgbClr val="FFFFFF">
                    <a:lumMod val="75000"/>
                  </a:srgbClr>
                </a:solidFill>
              </a:ln>
              <a:effectLst/>
            </c:spPr>
            <c:extLst>
              <c:ext xmlns:c16="http://schemas.microsoft.com/office/drawing/2014/chart" uri="{C3380CC4-5D6E-409C-BE32-E72D297353CC}">
                <c16:uniqueId val="{0000000D-4E6E-4C18-80BA-B33D4CB5294E}"/>
              </c:ext>
            </c:extLst>
          </c:dPt>
          <c:dPt>
            <c:idx val="7"/>
            <c:bubble3D val="0"/>
            <c:spPr>
              <a:solidFill>
                <a:srgbClr val="CE0F69"/>
              </a:solidFill>
              <a:ln w="12700">
                <a:solidFill>
                  <a:srgbClr val="FFFFFF">
                    <a:lumMod val="75000"/>
                  </a:srgbClr>
                </a:solidFill>
              </a:ln>
              <a:effectLst/>
            </c:spPr>
            <c:extLst>
              <c:ext xmlns:c16="http://schemas.microsoft.com/office/drawing/2014/chart" uri="{C3380CC4-5D6E-409C-BE32-E72D297353CC}">
                <c16:uniqueId val="{0000000F-4E6E-4C18-80BA-B33D4CB5294E}"/>
              </c:ext>
            </c:extLst>
          </c:dPt>
          <c:dLbls>
            <c:dLbl>
              <c:idx val="0"/>
              <c:layout>
                <c:manualLayout>
                  <c:x val="-0.17556946251283806"/>
                  <c:y val="0.1065978195033313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E6E-4C18-80BA-B33D4CB5294E}"/>
                </c:ext>
              </c:extLst>
            </c:dLbl>
            <c:dLbl>
              <c:idx val="1"/>
              <c:delete val="1"/>
              <c:extLst>
                <c:ext xmlns:c15="http://schemas.microsoft.com/office/drawing/2012/chart" uri="{CE6537A1-D6FC-4f65-9D91-7224C49458BB}"/>
                <c:ext xmlns:c16="http://schemas.microsoft.com/office/drawing/2014/chart" uri="{C3380CC4-5D6E-409C-BE32-E72D297353CC}">
                  <c16:uniqueId val="{00000003-4E6E-4C18-80BA-B33D4CB5294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Average</c:v>
                </c:pt>
                <c:pt idx="1">
                  <c:v>No</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10-4E6E-4C18-80BA-B33D4CB5294E}"/>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BDE81-735B-4840-9A10-658418D6367C}" type="datetimeFigureOut">
              <a:rPr lang="en-US" smtClean="0"/>
              <a:t>9/7/2023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081FA-F533-8E49-AB55-6AD3F8091FCA}" type="slidenum">
              <a:rPr lang="en-US" smtClean="0"/>
              <a:t>‹#›</a:t>
            </a:fld>
            <a:endParaRPr lang="en-US"/>
          </a:p>
        </p:txBody>
      </p:sp>
    </p:spTree>
    <p:extLst>
      <p:ext uri="{BB962C8B-B14F-4D97-AF65-F5344CB8AC3E}">
        <p14:creationId xmlns:p14="http://schemas.microsoft.com/office/powerpoint/2010/main" val="63347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92749F-557F-EF0F-883B-3A93C6716249}"/>
              </a:ext>
            </a:extLst>
          </p:cNvPr>
          <p:cNvSpPr/>
          <p:nvPr userDrawn="1"/>
        </p:nvSpPr>
        <p:spPr>
          <a:xfrm>
            <a:off x="1657675" y="6400803"/>
            <a:ext cx="5238426" cy="36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A9B12C3B-C51B-DF47-808A-91E555726F40}"/>
              </a:ext>
            </a:extLst>
          </p:cNvPr>
          <p:cNvSpPr>
            <a:spLocks noGrp="1"/>
          </p:cNvSpPr>
          <p:nvPr>
            <p:ph type="pic" sz="quarter" idx="15" hasCustomPrompt="1"/>
          </p:nvPr>
        </p:nvSpPr>
        <p:spPr>
          <a:xfrm>
            <a:off x="0" y="1"/>
            <a:ext cx="9144000" cy="3429000"/>
          </a:xfrm>
          <a:prstGeom prst="rect">
            <a:avLst/>
          </a:prstGeom>
          <a:solidFill>
            <a:schemeClr val="bg1">
              <a:lumMod val="85000"/>
            </a:schemeClr>
          </a:solidFill>
        </p:spPr>
        <p:txBody>
          <a:bodyPr anchor="ctr" anchorCtr="0"/>
          <a:lstStyle>
            <a:lvl1pPr marL="0" indent="0" algn="ctr">
              <a:buNone/>
              <a:defRPr sz="1200"/>
            </a:lvl1pPr>
          </a:lstStyle>
          <a:p>
            <a:r>
              <a:rPr lang="en-US" sz="1200" dirty="0"/>
              <a:t>Click on this icon </a:t>
            </a:r>
            <a:br>
              <a:rPr lang="en-US" sz="1200" dirty="0"/>
            </a:br>
            <a:r>
              <a:rPr lang="en-US" sz="1200" dirty="0"/>
              <a:t>to select new picture</a:t>
            </a:r>
            <a:endParaRPr lang="en-US" dirty="0"/>
          </a:p>
        </p:txBody>
      </p:sp>
      <p:sp>
        <p:nvSpPr>
          <p:cNvPr id="2" name="Title 1">
            <a:extLst>
              <a:ext uri="{FF2B5EF4-FFF2-40B4-BE49-F238E27FC236}">
                <a16:creationId xmlns:a16="http://schemas.microsoft.com/office/drawing/2014/main" id="{5EBB43D6-D246-5442-8C68-23E30FCBC789}"/>
              </a:ext>
            </a:extLst>
          </p:cNvPr>
          <p:cNvSpPr>
            <a:spLocks noGrp="1"/>
          </p:cNvSpPr>
          <p:nvPr>
            <p:ph type="title" hasCustomPrompt="1"/>
          </p:nvPr>
        </p:nvSpPr>
        <p:spPr>
          <a:xfrm>
            <a:off x="1655064" y="3758244"/>
            <a:ext cx="6895580" cy="679559"/>
          </a:xfrm>
          <a:prstGeom prst="rect">
            <a:avLst/>
          </a:prstGeom>
        </p:spPr>
        <p:txBody>
          <a:bodyPr lIns="0" anchor="t" anchorCtr="0">
            <a:normAutofit/>
          </a:bodyPr>
          <a:lstStyle>
            <a:lvl1pPr>
              <a:defRPr sz="3600" b="1">
                <a:solidFill>
                  <a:schemeClr val="accent1"/>
                </a:solidFill>
              </a:defRPr>
            </a:lvl1pPr>
          </a:lstStyle>
          <a:p>
            <a:r>
              <a:rPr lang="en-US" dirty="0"/>
              <a:t>YEAR Report Title</a:t>
            </a:r>
          </a:p>
        </p:txBody>
      </p:sp>
      <p:sp>
        <p:nvSpPr>
          <p:cNvPr id="9" name="Text Placeholder 7">
            <a:extLst>
              <a:ext uri="{FF2B5EF4-FFF2-40B4-BE49-F238E27FC236}">
                <a16:creationId xmlns:a16="http://schemas.microsoft.com/office/drawing/2014/main" id="{8EE6C6FE-911B-104A-9187-117D672B5910}"/>
              </a:ext>
            </a:extLst>
          </p:cNvPr>
          <p:cNvSpPr>
            <a:spLocks noGrp="1"/>
          </p:cNvSpPr>
          <p:nvPr>
            <p:ph type="body" sz="quarter" idx="14" hasCustomPrompt="1"/>
          </p:nvPr>
        </p:nvSpPr>
        <p:spPr>
          <a:xfrm>
            <a:off x="1655064" y="4488572"/>
            <a:ext cx="6904486" cy="512249"/>
          </a:xfrm>
          <a:prstGeom prst="rect">
            <a:avLst/>
          </a:prstGeom>
        </p:spPr>
        <p:txBody>
          <a:bodyPr lIns="0"/>
          <a:lstStyle>
            <a:lvl1pPr marL="0" marR="0" indent="0" algn="l" defTabSz="914377" rtl="0" eaLnBrk="1" fontAlgn="auto" latinLnBrk="0" hangingPunct="1">
              <a:lnSpc>
                <a:spcPct val="70000"/>
              </a:lnSpc>
              <a:spcBef>
                <a:spcPts val="600"/>
              </a:spcBef>
              <a:spcAft>
                <a:spcPts val="600"/>
              </a:spcAft>
              <a:buClrTx/>
              <a:buSzTx/>
              <a:buFont typeface="Arial" panose="020B0604020202020204" pitchFamily="34" charset="0"/>
              <a:buNone/>
              <a:tabLst/>
              <a:defRPr lang="en-US" sz="2000" b="0" kern="1200" dirty="0">
                <a:solidFill>
                  <a:schemeClr val="tx1"/>
                </a:solidFill>
                <a:latin typeface="+mn-lt"/>
                <a:ea typeface="+mn-ea"/>
                <a:cs typeface="+mn-cs"/>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dirty="0"/>
              <a:t>Report type (Draft report / Final report / Presentation)</a:t>
            </a:r>
          </a:p>
        </p:txBody>
      </p:sp>
      <p:sp>
        <p:nvSpPr>
          <p:cNvPr id="8" name="Text Placeholder 7">
            <a:extLst>
              <a:ext uri="{FF2B5EF4-FFF2-40B4-BE49-F238E27FC236}">
                <a16:creationId xmlns:a16="http://schemas.microsoft.com/office/drawing/2014/main" id="{665D22D1-D940-87CA-6B88-5DF7D5E87039}"/>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
        <p:nvSpPr>
          <p:cNvPr id="3" name="TextBox 2">
            <a:extLst>
              <a:ext uri="{FF2B5EF4-FFF2-40B4-BE49-F238E27FC236}">
                <a16:creationId xmlns:a16="http://schemas.microsoft.com/office/drawing/2014/main" id="{FEC2FBC6-6C51-07AE-07F7-5EC93BD01644}"/>
              </a:ext>
            </a:extLst>
          </p:cNvPr>
          <p:cNvSpPr txBox="1"/>
          <p:nvPr/>
        </p:nvSpPr>
        <p:spPr bwMode="gray">
          <a:xfrm>
            <a:off x="4389120" y="5384800"/>
            <a:ext cx="1270000" cy="276999"/>
          </a:xfrm>
          <a:prstGeom prst="rect">
            <a:avLst/>
          </a:prstGeom>
          <a:noFill/>
        </p:spPr>
        <p:txBody>
          <a:bodyPr wrap="square" rtlCol="0">
            <a:spAutoFit/>
          </a:bodyPr>
          <a:lstStyle/>
          <a:p>
            <a:r>
              <a:rPr lang="en-US" sz="1200" b="1" dirty="0">
                <a:solidFill>
                  <a:schemeClr val="tx1">
                    <a:lumMod val="50000"/>
                  </a:schemeClr>
                </a:solidFill>
              </a:rPr>
              <a:t>Prepared </a:t>
            </a:r>
            <a:r>
              <a:rPr lang="en-US" sz="1200" b="1" baseline="0" dirty="0">
                <a:solidFill>
                  <a:schemeClr val="tx1">
                    <a:lumMod val="50000"/>
                  </a:schemeClr>
                </a:solidFill>
              </a:rPr>
              <a:t>by:</a:t>
            </a:r>
            <a:endParaRPr lang="en-CA" sz="1200" b="1" dirty="0">
              <a:solidFill>
                <a:schemeClr val="tx1">
                  <a:lumMod val="50000"/>
                </a:schemeClr>
              </a:solidFill>
            </a:endParaRPr>
          </a:p>
        </p:txBody>
      </p:sp>
      <p:sp>
        <p:nvSpPr>
          <p:cNvPr id="4" name="Text Placeholder 9">
            <a:extLst>
              <a:ext uri="{FF2B5EF4-FFF2-40B4-BE49-F238E27FC236}">
                <a16:creationId xmlns:a16="http://schemas.microsoft.com/office/drawing/2014/main" id="{0DBD0DCE-EDBC-ADF4-BF11-27DB92F2A693}"/>
              </a:ext>
            </a:extLst>
          </p:cNvPr>
          <p:cNvSpPr>
            <a:spLocks noGrp="1"/>
          </p:cNvSpPr>
          <p:nvPr>
            <p:ph type="body" sz="quarter" idx="16" hasCustomPrompt="1"/>
          </p:nvPr>
        </p:nvSpPr>
        <p:spPr bwMode="gray">
          <a:xfrm>
            <a:off x="5418909" y="5425440"/>
            <a:ext cx="3149350" cy="12192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a:t>Contact Information</a:t>
            </a:r>
            <a:endParaRPr lang="en-CA" dirty="0"/>
          </a:p>
        </p:txBody>
      </p:sp>
      <p:sp>
        <p:nvSpPr>
          <p:cNvPr id="6" name="TextBox 5">
            <a:extLst>
              <a:ext uri="{FF2B5EF4-FFF2-40B4-BE49-F238E27FC236}">
                <a16:creationId xmlns:a16="http://schemas.microsoft.com/office/drawing/2014/main" id="{50202D9D-277B-EC36-F756-32399A911D9D}"/>
              </a:ext>
            </a:extLst>
          </p:cNvPr>
          <p:cNvSpPr txBox="1"/>
          <p:nvPr userDrawn="1"/>
        </p:nvSpPr>
        <p:spPr bwMode="gray">
          <a:xfrm>
            <a:off x="4389120" y="5384800"/>
            <a:ext cx="1270000" cy="276999"/>
          </a:xfrm>
          <a:prstGeom prst="rect">
            <a:avLst/>
          </a:prstGeom>
          <a:noFill/>
        </p:spPr>
        <p:txBody>
          <a:bodyPr wrap="square" rtlCol="0">
            <a:spAutoFit/>
          </a:bodyPr>
          <a:lstStyle/>
          <a:p>
            <a:r>
              <a:rPr lang="en-US" sz="1200" b="1" dirty="0">
                <a:solidFill>
                  <a:schemeClr val="tx1">
                    <a:lumMod val="50000"/>
                  </a:schemeClr>
                </a:solidFill>
              </a:rPr>
              <a:t>Prepared </a:t>
            </a:r>
            <a:r>
              <a:rPr lang="en-US" sz="1200" b="1" baseline="0" dirty="0">
                <a:solidFill>
                  <a:schemeClr val="tx1">
                    <a:lumMod val="50000"/>
                  </a:schemeClr>
                </a:solidFill>
              </a:rPr>
              <a:t>by:</a:t>
            </a:r>
            <a:endParaRPr lang="en-CA" sz="1200" b="1" dirty="0">
              <a:solidFill>
                <a:schemeClr val="tx1">
                  <a:lumMod val="50000"/>
                </a:schemeClr>
              </a:solidFill>
            </a:endParaRPr>
          </a:p>
        </p:txBody>
      </p:sp>
      <p:sp>
        <p:nvSpPr>
          <p:cNvPr id="7" name="Text Placeholder 7">
            <a:extLst>
              <a:ext uri="{FF2B5EF4-FFF2-40B4-BE49-F238E27FC236}">
                <a16:creationId xmlns:a16="http://schemas.microsoft.com/office/drawing/2014/main" id="{516F8F00-E501-CA4C-EBB1-7C6591BDAE23}"/>
              </a:ext>
            </a:extLst>
          </p:cNvPr>
          <p:cNvSpPr>
            <a:spLocks noGrp="1"/>
          </p:cNvSpPr>
          <p:nvPr>
            <p:ph type="body" sz="quarter" idx="25" hasCustomPrompt="1"/>
          </p:nvPr>
        </p:nvSpPr>
        <p:spPr>
          <a:xfrm>
            <a:off x="1655064" y="5000821"/>
            <a:ext cx="6904486" cy="424619"/>
          </a:xfrm>
          <a:prstGeom prst="rect">
            <a:avLst/>
          </a:prstGeom>
        </p:spPr>
        <p:txBody>
          <a:bodyPr lIns="0"/>
          <a:lstStyle>
            <a:lvl1pPr marL="0" marR="0" indent="0" algn="l" defTabSz="914377" rtl="0" eaLnBrk="1" fontAlgn="auto" latinLnBrk="0" hangingPunct="1">
              <a:lnSpc>
                <a:spcPct val="70000"/>
              </a:lnSpc>
              <a:spcBef>
                <a:spcPts val="600"/>
              </a:spcBef>
              <a:spcAft>
                <a:spcPts val="600"/>
              </a:spcAft>
              <a:buClrTx/>
              <a:buSzTx/>
              <a:buFont typeface="Arial" panose="020B0604020202020204" pitchFamily="34" charset="0"/>
              <a:buNone/>
              <a:tabLst/>
              <a:defRPr lang="en-US" sz="2000" b="0" kern="1200" dirty="0">
                <a:solidFill>
                  <a:schemeClr val="tx1"/>
                </a:solidFill>
                <a:latin typeface="+mn-lt"/>
                <a:ea typeface="+mn-ea"/>
                <a:cs typeface="+mn-cs"/>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dirty="0"/>
              <a:t>Month Year</a:t>
            </a:r>
          </a:p>
        </p:txBody>
      </p:sp>
    </p:spTree>
    <p:extLst>
      <p:ext uri="{BB962C8B-B14F-4D97-AF65-F5344CB8AC3E}">
        <p14:creationId xmlns:p14="http://schemas.microsoft.com/office/powerpoint/2010/main" val="357587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cop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F02949-9EF9-3E44-9289-AF721BA2D9FC}"/>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dirty="0"/>
              <a:t>Chart title</a:t>
            </a:r>
          </a:p>
        </p:txBody>
      </p:sp>
      <p:sp>
        <p:nvSpPr>
          <p:cNvPr id="8" name="Chart Placeholder 7">
            <a:extLst>
              <a:ext uri="{FF2B5EF4-FFF2-40B4-BE49-F238E27FC236}">
                <a16:creationId xmlns:a16="http://schemas.microsoft.com/office/drawing/2014/main" id="{78D87BAA-1823-404A-A070-1105BDCF2DB5}"/>
              </a:ext>
            </a:extLst>
          </p:cNvPr>
          <p:cNvSpPr>
            <a:spLocks noGrp="1"/>
          </p:cNvSpPr>
          <p:nvPr>
            <p:ph type="chart" sz="quarter" idx="11"/>
          </p:nvPr>
        </p:nvSpPr>
        <p:spPr>
          <a:xfrm>
            <a:off x="920750" y="2470150"/>
            <a:ext cx="7327900" cy="3302000"/>
          </a:xfrm>
          <a:prstGeom prst="rect">
            <a:avLst/>
          </a:prstGeom>
        </p:spPr>
        <p:txBody>
          <a:bodyPr/>
          <a:lstStyle>
            <a:lvl1pPr marL="0" indent="0" algn="ctr">
              <a:buNone/>
              <a:defRPr sz="1200"/>
            </a:lvl1pPr>
          </a:lstStyle>
          <a:p>
            <a:r>
              <a:rPr lang="en-US"/>
              <a:t>Click icon to add chart</a:t>
            </a:r>
            <a:endParaRPr lang="en-US" dirty="0"/>
          </a:p>
        </p:txBody>
      </p:sp>
      <p:sp>
        <p:nvSpPr>
          <p:cNvPr id="9" name="Text Placeholder 12">
            <a:extLst>
              <a:ext uri="{FF2B5EF4-FFF2-40B4-BE49-F238E27FC236}">
                <a16:creationId xmlns:a16="http://schemas.microsoft.com/office/drawing/2014/main" id="{1D2C36E6-19A9-004F-B2CC-B937C45DDD7A}"/>
              </a:ext>
            </a:extLst>
          </p:cNvPr>
          <p:cNvSpPr>
            <a:spLocks noGrp="1"/>
          </p:cNvSpPr>
          <p:nvPr>
            <p:ph type="body" sz="quarter" idx="17" hasCustomPrompt="1"/>
          </p:nvPr>
        </p:nvSpPr>
        <p:spPr>
          <a:xfrm>
            <a:off x="365760" y="1257300"/>
            <a:ext cx="8531860" cy="1060450"/>
          </a:xfrm>
          <a:prstGeom prst="rect">
            <a:avLst/>
          </a:prstGeom>
        </p:spPr>
        <p:txBody>
          <a:bodyPr lIns="0" tIns="0"/>
          <a:lstStyle>
            <a:lvl1pPr marL="0" indent="0">
              <a:buNone/>
              <a:defRPr sz="14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Chart description/ legend goes here Arial regular 14pt</a:t>
            </a:r>
          </a:p>
        </p:txBody>
      </p:sp>
      <p:sp>
        <p:nvSpPr>
          <p:cNvPr id="7" name="Text Placeholder 12">
            <a:extLst>
              <a:ext uri="{FF2B5EF4-FFF2-40B4-BE49-F238E27FC236}">
                <a16:creationId xmlns:a16="http://schemas.microsoft.com/office/drawing/2014/main" id="{EF999FD6-B420-4E6D-BDF2-5D4382362F65}"/>
              </a:ext>
            </a:extLst>
          </p:cNvPr>
          <p:cNvSpPr>
            <a:spLocks noGrp="1"/>
          </p:cNvSpPr>
          <p:nvPr>
            <p:ph type="body" sz="quarter" idx="19" hasCustomPrompt="1"/>
          </p:nvPr>
        </p:nvSpPr>
        <p:spPr>
          <a:xfrm>
            <a:off x="6965949" y="5929317"/>
            <a:ext cx="1911351" cy="268283"/>
          </a:xfrm>
          <a:prstGeom prst="rect">
            <a:avLst/>
          </a:prstGeom>
          <a:ln>
            <a:solidFill>
              <a:schemeClr val="tx1"/>
            </a:solidFill>
          </a:ln>
        </p:spPr>
        <p:txBody>
          <a:bodyPr lIns="0" tIns="0" rIns="0" bIns="0" anchor="ctr"/>
          <a:lstStyle>
            <a:lvl1pPr marL="0" indent="0" algn="ctr">
              <a:spcBef>
                <a:spcPts val="0"/>
              </a:spcBef>
              <a:buNone/>
              <a:defRPr sz="1000" b="0" i="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Notes go here</a:t>
            </a:r>
          </a:p>
        </p:txBody>
      </p:sp>
      <p:sp>
        <p:nvSpPr>
          <p:cNvPr id="10" name="Slide Number Placeholder 5">
            <a:extLst>
              <a:ext uri="{FF2B5EF4-FFF2-40B4-BE49-F238E27FC236}">
                <a16:creationId xmlns:a16="http://schemas.microsoft.com/office/drawing/2014/main" id="{770D8313-1F3F-423B-994B-999232487EB8}"/>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12" name="Text Placeholder 12">
            <a:extLst>
              <a:ext uri="{FF2B5EF4-FFF2-40B4-BE49-F238E27FC236}">
                <a16:creationId xmlns:a16="http://schemas.microsoft.com/office/drawing/2014/main" id="{2427234C-CDC4-45AC-BE3B-FEA3EBDE90D3}"/>
              </a:ext>
            </a:extLst>
          </p:cNvPr>
          <p:cNvSpPr>
            <a:spLocks noGrp="1"/>
          </p:cNvSpPr>
          <p:nvPr>
            <p:ph type="body" sz="quarter" idx="18" hasCustomPrompt="1"/>
          </p:nvPr>
        </p:nvSpPr>
        <p:spPr>
          <a:xfrm>
            <a:off x="365761" y="6105528"/>
            <a:ext cx="6400800" cy="352422"/>
          </a:xfrm>
          <a:prstGeom prst="rect">
            <a:avLst/>
          </a:prstGeom>
        </p:spPr>
        <p:txBody>
          <a:bodyPr lIns="0" tIns="0"/>
          <a:lstStyle>
            <a:lvl1pPr marL="0" indent="0">
              <a:spcBef>
                <a:spcPts val="0"/>
              </a:spcBef>
              <a:buNone/>
              <a:defRPr sz="1100" i="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Q. Question goes here / Base: Valid respondents (n=xxx)</a:t>
            </a:r>
          </a:p>
        </p:txBody>
      </p:sp>
    </p:spTree>
    <p:extLst>
      <p:ext uri="{BB962C8B-B14F-4D97-AF65-F5344CB8AC3E}">
        <p14:creationId xmlns:p14="http://schemas.microsoft.com/office/powerpoint/2010/main" val="983349083"/>
      </p:ext>
    </p:extLst>
  </p:cSld>
  <p:clrMapOvr>
    <a:masterClrMapping/>
  </p:clrMapOvr>
  <p:extLst>
    <p:ext uri="{DCECCB84-F9BA-43D5-87BE-67443E8EF086}">
      <p15:sldGuideLst xmlns:p15="http://schemas.microsoft.com/office/powerpoint/2012/main">
        <p15:guide id="5" pos="2880" userDrawn="1">
          <p15:clr>
            <a:srgbClr val="FBAE40"/>
          </p15:clr>
        </p15:guide>
        <p15:guide id="6" pos="168" userDrawn="1">
          <p15:clr>
            <a:srgbClr val="FBAE40"/>
          </p15:clr>
        </p15:guide>
        <p15:guide id="7" orient="horz" pos="792" userDrawn="1">
          <p15:clr>
            <a:srgbClr val="FBAE40"/>
          </p15:clr>
        </p15:guide>
        <p15:guide id="8" pos="55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F02949-9EF9-3E44-9289-AF721BA2D9FC}"/>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dirty="0"/>
              <a:t>Chart title Arial bold 30pt</a:t>
            </a:r>
          </a:p>
        </p:txBody>
      </p:sp>
      <p:sp>
        <p:nvSpPr>
          <p:cNvPr id="8" name="Chart Placeholder 7">
            <a:extLst>
              <a:ext uri="{FF2B5EF4-FFF2-40B4-BE49-F238E27FC236}">
                <a16:creationId xmlns:a16="http://schemas.microsoft.com/office/drawing/2014/main" id="{78D87BAA-1823-404A-A070-1105BDCF2DB5}"/>
              </a:ext>
            </a:extLst>
          </p:cNvPr>
          <p:cNvSpPr>
            <a:spLocks noGrp="1"/>
          </p:cNvSpPr>
          <p:nvPr>
            <p:ph type="chart" sz="quarter" idx="11"/>
          </p:nvPr>
        </p:nvSpPr>
        <p:spPr>
          <a:xfrm>
            <a:off x="920750" y="1257300"/>
            <a:ext cx="7327900" cy="4514850"/>
          </a:xfrm>
          <a:prstGeom prst="rect">
            <a:avLst/>
          </a:prstGeom>
        </p:spPr>
        <p:txBody>
          <a:bodyPr/>
          <a:lstStyle>
            <a:lvl1pPr marL="0" indent="0" algn="ctr">
              <a:buNone/>
              <a:defRPr sz="1200"/>
            </a:lvl1pPr>
          </a:lstStyle>
          <a:p>
            <a:r>
              <a:rPr lang="en-US"/>
              <a:t>Click icon to add chart</a:t>
            </a:r>
            <a:endParaRPr lang="en-US" dirty="0"/>
          </a:p>
        </p:txBody>
      </p:sp>
      <p:sp>
        <p:nvSpPr>
          <p:cNvPr id="6" name="Text Placeholder 12">
            <a:extLst>
              <a:ext uri="{FF2B5EF4-FFF2-40B4-BE49-F238E27FC236}">
                <a16:creationId xmlns:a16="http://schemas.microsoft.com/office/drawing/2014/main" id="{DA7F4711-A940-46AC-A2B3-388A94B0AA4F}"/>
              </a:ext>
            </a:extLst>
          </p:cNvPr>
          <p:cNvSpPr>
            <a:spLocks noGrp="1"/>
          </p:cNvSpPr>
          <p:nvPr>
            <p:ph type="body" sz="quarter" idx="18" hasCustomPrompt="1"/>
          </p:nvPr>
        </p:nvSpPr>
        <p:spPr>
          <a:xfrm>
            <a:off x="365761" y="6105528"/>
            <a:ext cx="6400800" cy="352422"/>
          </a:xfrm>
          <a:prstGeom prst="rect">
            <a:avLst/>
          </a:prstGeom>
        </p:spPr>
        <p:txBody>
          <a:bodyPr lIns="0" tIns="0"/>
          <a:lstStyle>
            <a:lvl1pPr marL="0" indent="0">
              <a:spcBef>
                <a:spcPts val="0"/>
              </a:spcBef>
              <a:buNone/>
              <a:defRPr sz="1100" i="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Q. Question goes here / Base: Valid respondents (n=xxx)</a:t>
            </a:r>
          </a:p>
        </p:txBody>
      </p:sp>
      <p:sp>
        <p:nvSpPr>
          <p:cNvPr id="7" name="Text Placeholder 12">
            <a:extLst>
              <a:ext uri="{FF2B5EF4-FFF2-40B4-BE49-F238E27FC236}">
                <a16:creationId xmlns:a16="http://schemas.microsoft.com/office/drawing/2014/main" id="{EF999FD6-B420-4E6D-BDF2-5D4382362F65}"/>
              </a:ext>
            </a:extLst>
          </p:cNvPr>
          <p:cNvSpPr>
            <a:spLocks noGrp="1"/>
          </p:cNvSpPr>
          <p:nvPr>
            <p:ph type="body" sz="quarter" idx="19" hasCustomPrompt="1"/>
          </p:nvPr>
        </p:nvSpPr>
        <p:spPr>
          <a:xfrm>
            <a:off x="6965949" y="5929317"/>
            <a:ext cx="1911351" cy="268283"/>
          </a:xfrm>
          <a:prstGeom prst="rect">
            <a:avLst/>
          </a:prstGeom>
          <a:ln>
            <a:solidFill>
              <a:schemeClr val="tx1"/>
            </a:solidFill>
          </a:ln>
        </p:spPr>
        <p:txBody>
          <a:bodyPr lIns="0" tIns="0" rIns="0" bIns="0" anchor="ctr"/>
          <a:lstStyle>
            <a:lvl1pPr marL="0" indent="0" algn="ctr">
              <a:spcBef>
                <a:spcPts val="0"/>
              </a:spcBef>
              <a:buNone/>
              <a:defRPr sz="1000" b="0" i="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Notes go here</a:t>
            </a:r>
          </a:p>
        </p:txBody>
      </p:sp>
      <p:sp>
        <p:nvSpPr>
          <p:cNvPr id="9" name="Slide Number Placeholder 5">
            <a:extLst>
              <a:ext uri="{FF2B5EF4-FFF2-40B4-BE49-F238E27FC236}">
                <a16:creationId xmlns:a16="http://schemas.microsoft.com/office/drawing/2014/main" id="{2978ED44-135C-462A-88A5-8375828F5269}"/>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1148084789"/>
      </p:ext>
    </p:extLst>
  </p:cSld>
  <p:clrMapOvr>
    <a:masterClrMapping/>
  </p:clrMapOvr>
  <p:extLst>
    <p:ext uri="{DCECCB84-F9BA-43D5-87BE-67443E8EF086}">
      <p15:sldGuideLst xmlns:p15="http://schemas.microsoft.com/office/powerpoint/2012/main">
        <p15:guide id="1" pos="2880">
          <p15:clr>
            <a:srgbClr val="FBAE40"/>
          </p15:clr>
        </p15:guide>
        <p15:guide id="2" pos="168">
          <p15:clr>
            <a:srgbClr val="FBAE40"/>
          </p15:clr>
        </p15:guide>
        <p15:guide id="3" orient="horz" pos="792">
          <p15:clr>
            <a:srgbClr val="FBAE40"/>
          </p15:clr>
        </p15:guide>
        <p15:guide id="4" pos="55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9E161F0-C3B3-E242-A9A8-D3DE8920DC76}"/>
              </a:ext>
            </a:extLst>
          </p:cNvPr>
          <p:cNvSpPr>
            <a:spLocks noGrp="1"/>
          </p:cNvSpPr>
          <p:nvPr>
            <p:ph type="pic" sz="quarter" idx="22" hasCustomPrompt="1"/>
          </p:nvPr>
        </p:nvSpPr>
        <p:spPr>
          <a:xfrm>
            <a:off x="0" y="0"/>
            <a:ext cx="9144000" cy="6309360"/>
          </a:xfrm>
          <a:prstGeom prst="rect">
            <a:avLst/>
          </a:prstGeom>
          <a:solidFill>
            <a:schemeClr val="bg1">
              <a:lumMod val="85000"/>
            </a:schemeClr>
          </a:solidFill>
        </p:spPr>
        <p:txBody>
          <a:bodyPr/>
          <a:lstStyle>
            <a:lvl1pPr marL="0" indent="0" algn="ctr">
              <a:buNone/>
              <a:defRPr sz="1200"/>
            </a:lvl1pPr>
          </a:lstStyle>
          <a:p>
            <a:r>
              <a:rPr lang="en-US" dirty="0"/>
              <a:t>To change background image: Right click on gray area </a:t>
            </a:r>
            <a:br>
              <a:rPr lang="en-US" dirty="0"/>
            </a:br>
            <a:r>
              <a:rPr lang="en-US" dirty="0"/>
              <a:t>&gt; Bring to Front – click on middle icon Insert Picture from </a:t>
            </a:r>
            <a:br>
              <a:rPr lang="en-US" dirty="0"/>
            </a:br>
            <a:r>
              <a:rPr lang="en-US" dirty="0"/>
              <a:t>File &gt; select a requested image &gt; right click on image </a:t>
            </a:r>
            <a:br>
              <a:rPr lang="en-US" dirty="0"/>
            </a:br>
            <a:r>
              <a:rPr lang="en-US" dirty="0"/>
              <a:t>&gt; Send to Back to make The City of Calgary logo visible. </a:t>
            </a:r>
          </a:p>
          <a:p>
            <a:r>
              <a:rPr lang="en-US" dirty="0"/>
              <a:t>Please do not move or change size of the The City of Calgary logo.</a:t>
            </a:r>
          </a:p>
        </p:txBody>
      </p:sp>
      <p:sp>
        <p:nvSpPr>
          <p:cNvPr id="8" name="Text Placeholder 12">
            <a:extLst>
              <a:ext uri="{FF2B5EF4-FFF2-40B4-BE49-F238E27FC236}">
                <a16:creationId xmlns:a16="http://schemas.microsoft.com/office/drawing/2014/main" id="{7A9351E5-E8A3-8040-9F12-5AAB6D435629}"/>
              </a:ext>
            </a:extLst>
          </p:cNvPr>
          <p:cNvSpPr>
            <a:spLocks noGrp="1"/>
          </p:cNvSpPr>
          <p:nvPr>
            <p:ph type="body" sz="quarter" idx="21" hasCustomPrompt="1"/>
          </p:nvPr>
        </p:nvSpPr>
        <p:spPr>
          <a:xfrm>
            <a:off x="1281131" y="1447800"/>
            <a:ext cx="6581739" cy="4191000"/>
          </a:xfrm>
          <a:prstGeom prst="rect">
            <a:avLst/>
          </a:prstGeom>
          <a:solidFill>
            <a:schemeClr val="bg1"/>
          </a:solidFill>
        </p:spPr>
        <p:txBody>
          <a:bodyPr lIns="411480" tIns="411480" rIns="411480" bIns="411480"/>
          <a:lstStyle>
            <a:lvl1pPr marL="0" indent="0">
              <a:lnSpc>
                <a:spcPct val="113000"/>
              </a:lnSpc>
              <a:spcBef>
                <a:spcPts val="600"/>
              </a:spcBef>
              <a:spcAft>
                <a:spcPts val="1200"/>
              </a:spcAft>
              <a:buNone/>
              <a:tabLst/>
              <a:defRPr sz="2800" b="1"/>
            </a:lvl1pPr>
            <a:lvl2pPr>
              <a:buNone/>
              <a:defRPr sz="2400" b="0"/>
            </a:lvl2pPr>
            <a:lvl3pPr>
              <a:buNone/>
              <a:defRPr sz="2400" b="0"/>
            </a:lvl3pPr>
            <a:lvl4pPr>
              <a:buNone/>
              <a:defRPr sz="2400" b="0"/>
            </a:lvl4pPr>
            <a:lvl5pPr>
              <a:buNone/>
              <a:defRPr sz="2400" b="0"/>
            </a:lvl5pPr>
          </a:lstStyle>
          <a:p>
            <a:pPr lvl="0"/>
            <a:r>
              <a:rPr lang="en-US" dirty="0"/>
              <a:t>Click to edit text of the quote</a:t>
            </a:r>
          </a:p>
        </p:txBody>
      </p:sp>
      <p:sp>
        <p:nvSpPr>
          <p:cNvPr id="7" name="Text Placeholder 7">
            <a:extLst>
              <a:ext uri="{FF2B5EF4-FFF2-40B4-BE49-F238E27FC236}">
                <a16:creationId xmlns:a16="http://schemas.microsoft.com/office/drawing/2014/main" id="{0C8B58C4-5231-3285-BB39-E1FAC12D34D0}"/>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52919AA8-7324-4D09-BD32-714E09947AA1}"/>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69734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Picture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40ED-AF27-7E45-9F59-23D2813E4D25}"/>
              </a:ext>
            </a:extLst>
          </p:cNvPr>
          <p:cNvSpPr>
            <a:spLocks noGrp="1"/>
          </p:cNvSpPr>
          <p:nvPr>
            <p:ph type="title" hasCustomPrompt="1"/>
          </p:nvPr>
        </p:nvSpPr>
        <p:spPr>
          <a:xfrm>
            <a:off x="2304288" y="492000"/>
            <a:ext cx="6238711" cy="1203800"/>
          </a:xfrm>
          <a:prstGeom prst="rect">
            <a:avLst/>
          </a:prstGeom>
        </p:spPr>
        <p:txBody>
          <a:bodyPr/>
          <a:lstStyle>
            <a:lvl1pPr>
              <a:defRPr sz="3000" b="1"/>
            </a:lvl1pPr>
          </a:lstStyle>
          <a:p>
            <a:r>
              <a:rPr lang="en-US" dirty="0"/>
              <a:t>Slide title Arial bold 30pt</a:t>
            </a:r>
          </a:p>
        </p:txBody>
      </p:sp>
      <p:sp>
        <p:nvSpPr>
          <p:cNvPr id="5" name="Slide Number Placeholder 4">
            <a:extLst>
              <a:ext uri="{FF2B5EF4-FFF2-40B4-BE49-F238E27FC236}">
                <a16:creationId xmlns:a16="http://schemas.microsoft.com/office/drawing/2014/main" id="{949AC15C-1D18-144A-B282-5E1334A99F95}"/>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Picture Placeholder 6">
            <a:extLst>
              <a:ext uri="{FF2B5EF4-FFF2-40B4-BE49-F238E27FC236}">
                <a16:creationId xmlns:a16="http://schemas.microsoft.com/office/drawing/2014/main" id="{614076BF-C975-8D4C-9726-A4DBAD28CBA0}"/>
              </a:ext>
            </a:extLst>
          </p:cNvPr>
          <p:cNvSpPr>
            <a:spLocks noGrp="1"/>
          </p:cNvSpPr>
          <p:nvPr>
            <p:ph type="pic" sz="quarter" idx="13" hasCustomPrompt="1"/>
          </p:nvPr>
        </p:nvSpPr>
        <p:spPr>
          <a:xfrm>
            <a:off x="865704" y="1935166"/>
            <a:ext cx="1834754" cy="2066925"/>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8" name="Picture Placeholder 6">
            <a:extLst>
              <a:ext uri="{FF2B5EF4-FFF2-40B4-BE49-F238E27FC236}">
                <a16:creationId xmlns:a16="http://schemas.microsoft.com/office/drawing/2014/main" id="{ED0A6F8F-91A0-FE46-BC2D-ADFB35209CEE}"/>
              </a:ext>
            </a:extLst>
          </p:cNvPr>
          <p:cNvSpPr>
            <a:spLocks noGrp="1"/>
          </p:cNvSpPr>
          <p:nvPr>
            <p:ph type="pic" sz="quarter" idx="14" hasCustomPrompt="1"/>
          </p:nvPr>
        </p:nvSpPr>
        <p:spPr>
          <a:xfrm>
            <a:off x="3790693" y="1935166"/>
            <a:ext cx="1834754" cy="2066925"/>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9" name="Picture Placeholder 6">
            <a:extLst>
              <a:ext uri="{FF2B5EF4-FFF2-40B4-BE49-F238E27FC236}">
                <a16:creationId xmlns:a16="http://schemas.microsoft.com/office/drawing/2014/main" id="{674480C8-90D4-5F40-936B-6B283C08B91E}"/>
              </a:ext>
            </a:extLst>
          </p:cNvPr>
          <p:cNvSpPr>
            <a:spLocks noGrp="1"/>
          </p:cNvSpPr>
          <p:nvPr>
            <p:ph type="pic" sz="quarter" idx="15" hasCustomPrompt="1"/>
          </p:nvPr>
        </p:nvSpPr>
        <p:spPr>
          <a:xfrm>
            <a:off x="6715681" y="1935166"/>
            <a:ext cx="1834754" cy="2066925"/>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11" name="Text Placeholder 10">
            <a:extLst>
              <a:ext uri="{FF2B5EF4-FFF2-40B4-BE49-F238E27FC236}">
                <a16:creationId xmlns:a16="http://schemas.microsoft.com/office/drawing/2014/main" id="{14B85CFF-46AE-0A4D-9A0E-F8D8B0062929}"/>
              </a:ext>
            </a:extLst>
          </p:cNvPr>
          <p:cNvSpPr>
            <a:spLocks noGrp="1"/>
          </p:cNvSpPr>
          <p:nvPr>
            <p:ph type="body" sz="quarter" idx="16" hasCustomPrompt="1"/>
          </p:nvPr>
        </p:nvSpPr>
        <p:spPr>
          <a:xfrm>
            <a:off x="865586" y="4286253"/>
            <a:ext cx="1834753"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#1</a:t>
            </a:r>
          </a:p>
        </p:txBody>
      </p:sp>
      <p:sp>
        <p:nvSpPr>
          <p:cNvPr id="13" name="Text Placeholder 12">
            <a:extLst>
              <a:ext uri="{FF2B5EF4-FFF2-40B4-BE49-F238E27FC236}">
                <a16:creationId xmlns:a16="http://schemas.microsoft.com/office/drawing/2014/main" id="{8298DDE5-6C66-C34F-B183-2A7CB91C45C0}"/>
              </a:ext>
            </a:extLst>
          </p:cNvPr>
          <p:cNvSpPr>
            <a:spLocks noGrp="1"/>
          </p:cNvSpPr>
          <p:nvPr>
            <p:ph type="body" sz="quarter" idx="17" hasCustomPrompt="1"/>
          </p:nvPr>
        </p:nvSpPr>
        <p:spPr>
          <a:xfrm>
            <a:off x="865586" y="4631380"/>
            <a:ext cx="1834753" cy="1769423"/>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
        <p:nvSpPr>
          <p:cNvPr id="14" name="Text Placeholder 10">
            <a:extLst>
              <a:ext uri="{FF2B5EF4-FFF2-40B4-BE49-F238E27FC236}">
                <a16:creationId xmlns:a16="http://schemas.microsoft.com/office/drawing/2014/main" id="{AF781CB0-DBE2-6649-949D-81A61DB9278E}"/>
              </a:ext>
            </a:extLst>
          </p:cNvPr>
          <p:cNvSpPr>
            <a:spLocks noGrp="1"/>
          </p:cNvSpPr>
          <p:nvPr>
            <p:ph type="body" sz="quarter" idx="18" hasCustomPrompt="1"/>
          </p:nvPr>
        </p:nvSpPr>
        <p:spPr>
          <a:xfrm>
            <a:off x="3778009" y="4286253"/>
            <a:ext cx="1834753"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#2</a:t>
            </a:r>
          </a:p>
        </p:txBody>
      </p:sp>
      <p:sp>
        <p:nvSpPr>
          <p:cNvPr id="15" name="Text Placeholder 12">
            <a:extLst>
              <a:ext uri="{FF2B5EF4-FFF2-40B4-BE49-F238E27FC236}">
                <a16:creationId xmlns:a16="http://schemas.microsoft.com/office/drawing/2014/main" id="{C4DA9FE2-972C-2743-AA00-E74419F796CA}"/>
              </a:ext>
            </a:extLst>
          </p:cNvPr>
          <p:cNvSpPr>
            <a:spLocks noGrp="1"/>
          </p:cNvSpPr>
          <p:nvPr>
            <p:ph type="body" sz="quarter" idx="19" hasCustomPrompt="1"/>
          </p:nvPr>
        </p:nvSpPr>
        <p:spPr>
          <a:xfrm>
            <a:off x="3778009" y="4631380"/>
            <a:ext cx="1834753" cy="1769423"/>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
        <p:nvSpPr>
          <p:cNvPr id="16" name="Text Placeholder 10">
            <a:extLst>
              <a:ext uri="{FF2B5EF4-FFF2-40B4-BE49-F238E27FC236}">
                <a16:creationId xmlns:a16="http://schemas.microsoft.com/office/drawing/2014/main" id="{B2DDAE15-9EE2-4443-AB2D-FCAAC896AD9F}"/>
              </a:ext>
            </a:extLst>
          </p:cNvPr>
          <p:cNvSpPr>
            <a:spLocks noGrp="1"/>
          </p:cNvSpPr>
          <p:nvPr>
            <p:ph type="body" sz="quarter" idx="20" hasCustomPrompt="1"/>
          </p:nvPr>
        </p:nvSpPr>
        <p:spPr>
          <a:xfrm>
            <a:off x="6708246" y="4286253"/>
            <a:ext cx="1834753"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#3</a:t>
            </a:r>
          </a:p>
        </p:txBody>
      </p:sp>
      <p:sp>
        <p:nvSpPr>
          <p:cNvPr id="17" name="Text Placeholder 12">
            <a:extLst>
              <a:ext uri="{FF2B5EF4-FFF2-40B4-BE49-F238E27FC236}">
                <a16:creationId xmlns:a16="http://schemas.microsoft.com/office/drawing/2014/main" id="{8568318C-2798-7E44-A3A0-58D580ACB713}"/>
              </a:ext>
            </a:extLst>
          </p:cNvPr>
          <p:cNvSpPr>
            <a:spLocks noGrp="1"/>
          </p:cNvSpPr>
          <p:nvPr>
            <p:ph type="body" sz="quarter" idx="21" hasCustomPrompt="1"/>
          </p:nvPr>
        </p:nvSpPr>
        <p:spPr>
          <a:xfrm>
            <a:off x="6708246" y="4631380"/>
            <a:ext cx="1834753" cy="1769423"/>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Tree>
    <p:extLst>
      <p:ext uri="{BB962C8B-B14F-4D97-AF65-F5344CB8AC3E}">
        <p14:creationId xmlns:p14="http://schemas.microsoft.com/office/powerpoint/2010/main" val="3140368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de Panel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970D5A-78A2-364A-B3DA-6529B32E1419}"/>
              </a:ext>
            </a:extLst>
          </p:cNvPr>
          <p:cNvSpPr>
            <a:spLocks noGrp="1"/>
          </p:cNvSpPr>
          <p:nvPr>
            <p:ph type="body" sz="half" idx="2" hasCustomPrompt="1"/>
          </p:nvPr>
        </p:nvSpPr>
        <p:spPr>
          <a:xfrm>
            <a:off x="4576159" y="562390"/>
            <a:ext cx="4170759" cy="531421"/>
          </a:xfrm>
          <a:prstGeom prst="rect">
            <a:avLst/>
          </a:prstGeom>
        </p:spPr>
        <p:txBody>
          <a:bodyPr lIns="0" tIns="0"/>
          <a:lstStyle>
            <a:lvl1pPr marL="0" indent="0">
              <a:buNone/>
              <a:defRPr sz="2800" b="1">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Title Arial bold 30pt</a:t>
            </a:r>
          </a:p>
        </p:txBody>
      </p:sp>
      <p:sp>
        <p:nvSpPr>
          <p:cNvPr id="7" name="Slide Number Placeholder 6">
            <a:extLst>
              <a:ext uri="{FF2B5EF4-FFF2-40B4-BE49-F238E27FC236}">
                <a16:creationId xmlns:a16="http://schemas.microsoft.com/office/drawing/2014/main" id="{5A29D2E2-A89F-4E41-B44B-246D133E3237}"/>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11" name="Text Placeholder 10">
            <a:extLst>
              <a:ext uri="{FF2B5EF4-FFF2-40B4-BE49-F238E27FC236}">
                <a16:creationId xmlns:a16="http://schemas.microsoft.com/office/drawing/2014/main" id="{E9D56954-FE5B-8B44-9051-3889160496FE}"/>
              </a:ext>
            </a:extLst>
          </p:cNvPr>
          <p:cNvSpPr>
            <a:spLocks noGrp="1"/>
          </p:cNvSpPr>
          <p:nvPr>
            <p:ph type="body" sz="quarter" idx="13" hasCustomPrompt="1"/>
          </p:nvPr>
        </p:nvSpPr>
        <p:spPr>
          <a:xfrm>
            <a:off x="4576159" y="1093808"/>
            <a:ext cx="4170758" cy="4843854"/>
          </a:xfrm>
          <a:prstGeom prst="rect">
            <a:avLst/>
          </a:prstGeom>
        </p:spPr>
        <p:txBody>
          <a:bodyPr lIns="0" tIns="0" rIns="0" bIns="0"/>
          <a:lstStyle>
            <a:lvl1pPr marL="0" indent="0">
              <a:buNone/>
              <a:defRPr sz="14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Sentence Arial regular 14pt</a:t>
            </a:r>
          </a:p>
        </p:txBody>
      </p:sp>
      <p:sp>
        <p:nvSpPr>
          <p:cNvPr id="12" name="Picture Placeholder 2">
            <a:extLst>
              <a:ext uri="{FF2B5EF4-FFF2-40B4-BE49-F238E27FC236}">
                <a16:creationId xmlns:a16="http://schemas.microsoft.com/office/drawing/2014/main" id="{EF281A66-7154-F64E-A87C-2FF4CBC99F8A}"/>
              </a:ext>
            </a:extLst>
          </p:cNvPr>
          <p:cNvSpPr>
            <a:spLocks noGrp="1"/>
          </p:cNvSpPr>
          <p:nvPr>
            <p:ph type="pic" sz="quarter" idx="16" hasCustomPrompt="1"/>
          </p:nvPr>
        </p:nvSpPr>
        <p:spPr>
          <a:xfrm>
            <a:off x="1" y="0"/>
            <a:ext cx="4170758" cy="6309360"/>
          </a:xfrm>
          <a:prstGeom prst="rect">
            <a:avLst/>
          </a:prstGeom>
          <a:solidFill>
            <a:schemeClr val="bg1">
              <a:lumMod val="85000"/>
            </a:schemeClr>
          </a:solidFill>
        </p:spPr>
        <p:txBody>
          <a:bodyPr anchor="ctr" anchorCtr="0"/>
          <a:lstStyle>
            <a:lvl1pPr marL="0" indent="0" algn="ctr">
              <a:buNone/>
              <a:defRPr sz="1200"/>
            </a:lvl1pPr>
          </a:lstStyle>
          <a:p>
            <a:r>
              <a:rPr lang="en-US" dirty="0"/>
              <a:t>Click on this icon </a:t>
            </a:r>
            <a:br>
              <a:rPr lang="en-US" dirty="0"/>
            </a:br>
            <a:r>
              <a:rPr lang="en-US" dirty="0"/>
              <a:t>to select new picture</a:t>
            </a:r>
          </a:p>
        </p:txBody>
      </p:sp>
      <p:sp>
        <p:nvSpPr>
          <p:cNvPr id="9" name="Text Placeholder 7">
            <a:extLst>
              <a:ext uri="{FF2B5EF4-FFF2-40B4-BE49-F238E27FC236}">
                <a16:creationId xmlns:a16="http://schemas.microsoft.com/office/drawing/2014/main" id="{7396D51A-D099-621D-A31D-67785B9F930F}"/>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93614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45E70D-64EA-7848-B6D6-091450EB1720}"/>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8" name="Picture Placeholder 6">
            <a:extLst>
              <a:ext uri="{FF2B5EF4-FFF2-40B4-BE49-F238E27FC236}">
                <a16:creationId xmlns:a16="http://schemas.microsoft.com/office/drawing/2014/main" id="{DFCAAEAB-173C-5C49-8DE5-25E10E4A947D}"/>
              </a:ext>
            </a:extLst>
          </p:cNvPr>
          <p:cNvSpPr>
            <a:spLocks noGrp="1"/>
          </p:cNvSpPr>
          <p:nvPr>
            <p:ph type="pic" sz="quarter" idx="13" hasCustomPrompt="1"/>
          </p:nvPr>
        </p:nvSpPr>
        <p:spPr>
          <a:xfrm>
            <a:off x="264217"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9" name="Text Placeholder 10">
            <a:extLst>
              <a:ext uri="{FF2B5EF4-FFF2-40B4-BE49-F238E27FC236}">
                <a16:creationId xmlns:a16="http://schemas.microsoft.com/office/drawing/2014/main" id="{7575D844-E3F3-5147-AE82-A31410CC3BC3}"/>
              </a:ext>
            </a:extLst>
          </p:cNvPr>
          <p:cNvSpPr>
            <a:spLocks noGrp="1"/>
          </p:cNvSpPr>
          <p:nvPr>
            <p:ph type="body" sz="quarter" idx="16" hasCustomPrompt="1"/>
          </p:nvPr>
        </p:nvSpPr>
        <p:spPr>
          <a:xfrm>
            <a:off x="264100" y="1881499"/>
            <a:ext cx="1520858"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#1</a:t>
            </a:r>
          </a:p>
        </p:txBody>
      </p:sp>
      <p:sp>
        <p:nvSpPr>
          <p:cNvPr id="10" name="Text Placeholder 12">
            <a:extLst>
              <a:ext uri="{FF2B5EF4-FFF2-40B4-BE49-F238E27FC236}">
                <a16:creationId xmlns:a16="http://schemas.microsoft.com/office/drawing/2014/main" id="{5721F847-EF62-DA42-A42D-7C0A1C5EBB39}"/>
              </a:ext>
            </a:extLst>
          </p:cNvPr>
          <p:cNvSpPr>
            <a:spLocks noGrp="1"/>
          </p:cNvSpPr>
          <p:nvPr>
            <p:ph type="body" sz="quarter" idx="17" hasCustomPrompt="1"/>
          </p:nvPr>
        </p:nvSpPr>
        <p:spPr>
          <a:xfrm>
            <a:off x="264100"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
        <p:nvSpPr>
          <p:cNvPr id="11" name="Title 1">
            <a:extLst>
              <a:ext uri="{FF2B5EF4-FFF2-40B4-BE49-F238E27FC236}">
                <a16:creationId xmlns:a16="http://schemas.microsoft.com/office/drawing/2014/main" id="{79D46730-CF33-6949-8C5A-60F0E41B01F8}"/>
              </a:ext>
            </a:extLst>
          </p:cNvPr>
          <p:cNvSpPr>
            <a:spLocks noGrp="1"/>
          </p:cNvSpPr>
          <p:nvPr>
            <p:ph type="title" hasCustomPrompt="1"/>
          </p:nvPr>
        </p:nvSpPr>
        <p:spPr>
          <a:xfrm>
            <a:off x="2304288" y="493779"/>
            <a:ext cx="6575378" cy="1325563"/>
          </a:xfrm>
          <a:prstGeom prst="rect">
            <a:avLst/>
          </a:prstGeom>
        </p:spPr>
        <p:txBody>
          <a:bodyPr anchor="t" anchorCtr="0">
            <a:normAutofit/>
          </a:bodyPr>
          <a:lstStyle>
            <a:lvl1pPr>
              <a:defRPr sz="3000" b="1"/>
            </a:lvl1pPr>
          </a:lstStyle>
          <a:p>
            <a:r>
              <a:rPr lang="en-US" dirty="0"/>
              <a:t>Slide title Arial bold 30pt</a:t>
            </a:r>
          </a:p>
        </p:txBody>
      </p:sp>
      <p:sp>
        <p:nvSpPr>
          <p:cNvPr id="12" name="Picture Placeholder 6">
            <a:extLst>
              <a:ext uri="{FF2B5EF4-FFF2-40B4-BE49-F238E27FC236}">
                <a16:creationId xmlns:a16="http://schemas.microsoft.com/office/drawing/2014/main" id="{E5A03271-81E5-6F42-8474-FA7D9CE2AB19}"/>
              </a:ext>
            </a:extLst>
          </p:cNvPr>
          <p:cNvSpPr>
            <a:spLocks noGrp="1"/>
          </p:cNvSpPr>
          <p:nvPr>
            <p:ph type="pic" sz="quarter" idx="18" hasCustomPrompt="1"/>
          </p:nvPr>
        </p:nvSpPr>
        <p:spPr>
          <a:xfrm>
            <a:off x="2023618"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13" name="Text Placeholder 10">
            <a:extLst>
              <a:ext uri="{FF2B5EF4-FFF2-40B4-BE49-F238E27FC236}">
                <a16:creationId xmlns:a16="http://schemas.microsoft.com/office/drawing/2014/main" id="{05050082-2134-D248-B1C3-DD8DE26C384C}"/>
              </a:ext>
            </a:extLst>
          </p:cNvPr>
          <p:cNvSpPr>
            <a:spLocks noGrp="1"/>
          </p:cNvSpPr>
          <p:nvPr>
            <p:ph type="body" sz="quarter" idx="19" hasCustomPrompt="1"/>
          </p:nvPr>
        </p:nvSpPr>
        <p:spPr>
          <a:xfrm>
            <a:off x="2023501" y="1881499"/>
            <a:ext cx="1520858"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#2</a:t>
            </a:r>
          </a:p>
        </p:txBody>
      </p:sp>
      <p:sp>
        <p:nvSpPr>
          <p:cNvPr id="14" name="Text Placeholder 12">
            <a:extLst>
              <a:ext uri="{FF2B5EF4-FFF2-40B4-BE49-F238E27FC236}">
                <a16:creationId xmlns:a16="http://schemas.microsoft.com/office/drawing/2014/main" id="{FC32F605-DF22-2F4D-BA48-8DFBFFAAE1B4}"/>
              </a:ext>
            </a:extLst>
          </p:cNvPr>
          <p:cNvSpPr>
            <a:spLocks noGrp="1"/>
          </p:cNvSpPr>
          <p:nvPr>
            <p:ph type="body" sz="quarter" idx="20" hasCustomPrompt="1"/>
          </p:nvPr>
        </p:nvSpPr>
        <p:spPr>
          <a:xfrm>
            <a:off x="2023501"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
        <p:nvSpPr>
          <p:cNvPr id="15" name="Picture Placeholder 6">
            <a:extLst>
              <a:ext uri="{FF2B5EF4-FFF2-40B4-BE49-F238E27FC236}">
                <a16:creationId xmlns:a16="http://schemas.microsoft.com/office/drawing/2014/main" id="{4CB3E0F4-B497-6D44-A75C-A635CEF7DFF8}"/>
              </a:ext>
            </a:extLst>
          </p:cNvPr>
          <p:cNvSpPr>
            <a:spLocks noGrp="1"/>
          </p:cNvSpPr>
          <p:nvPr>
            <p:ph type="pic" sz="quarter" idx="21" hasCustomPrompt="1"/>
          </p:nvPr>
        </p:nvSpPr>
        <p:spPr>
          <a:xfrm>
            <a:off x="3782899"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16" name="Text Placeholder 10">
            <a:extLst>
              <a:ext uri="{FF2B5EF4-FFF2-40B4-BE49-F238E27FC236}">
                <a16:creationId xmlns:a16="http://schemas.microsoft.com/office/drawing/2014/main" id="{253A7C55-DA3F-3943-A242-702E0C052ED2}"/>
              </a:ext>
            </a:extLst>
          </p:cNvPr>
          <p:cNvSpPr>
            <a:spLocks noGrp="1"/>
          </p:cNvSpPr>
          <p:nvPr>
            <p:ph type="body" sz="quarter" idx="22" hasCustomPrompt="1"/>
          </p:nvPr>
        </p:nvSpPr>
        <p:spPr>
          <a:xfrm>
            <a:off x="3782782" y="1881499"/>
            <a:ext cx="1520858"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#3</a:t>
            </a:r>
          </a:p>
        </p:txBody>
      </p:sp>
      <p:sp>
        <p:nvSpPr>
          <p:cNvPr id="17" name="Text Placeholder 12">
            <a:extLst>
              <a:ext uri="{FF2B5EF4-FFF2-40B4-BE49-F238E27FC236}">
                <a16:creationId xmlns:a16="http://schemas.microsoft.com/office/drawing/2014/main" id="{B071A695-B4FD-D840-9BFC-E4C5263A2ADE}"/>
              </a:ext>
            </a:extLst>
          </p:cNvPr>
          <p:cNvSpPr>
            <a:spLocks noGrp="1"/>
          </p:cNvSpPr>
          <p:nvPr>
            <p:ph type="body" sz="quarter" idx="23" hasCustomPrompt="1"/>
          </p:nvPr>
        </p:nvSpPr>
        <p:spPr>
          <a:xfrm>
            <a:off x="3782782"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
        <p:nvSpPr>
          <p:cNvPr id="18" name="Picture Placeholder 6">
            <a:extLst>
              <a:ext uri="{FF2B5EF4-FFF2-40B4-BE49-F238E27FC236}">
                <a16:creationId xmlns:a16="http://schemas.microsoft.com/office/drawing/2014/main" id="{3A0F850A-D3A1-044A-91A3-16BE12F6E494}"/>
              </a:ext>
            </a:extLst>
          </p:cNvPr>
          <p:cNvSpPr>
            <a:spLocks noGrp="1"/>
          </p:cNvSpPr>
          <p:nvPr>
            <p:ph type="pic" sz="quarter" idx="24" hasCustomPrompt="1"/>
          </p:nvPr>
        </p:nvSpPr>
        <p:spPr>
          <a:xfrm>
            <a:off x="5599645"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19" name="Text Placeholder 10">
            <a:extLst>
              <a:ext uri="{FF2B5EF4-FFF2-40B4-BE49-F238E27FC236}">
                <a16:creationId xmlns:a16="http://schemas.microsoft.com/office/drawing/2014/main" id="{CCD8C5F2-D7F7-DD48-A874-99700F944895}"/>
              </a:ext>
            </a:extLst>
          </p:cNvPr>
          <p:cNvSpPr>
            <a:spLocks noGrp="1"/>
          </p:cNvSpPr>
          <p:nvPr>
            <p:ph type="body" sz="quarter" idx="25" hasCustomPrompt="1"/>
          </p:nvPr>
        </p:nvSpPr>
        <p:spPr>
          <a:xfrm>
            <a:off x="5599528" y="1881499"/>
            <a:ext cx="1520858"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#4</a:t>
            </a:r>
          </a:p>
        </p:txBody>
      </p:sp>
      <p:sp>
        <p:nvSpPr>
          <p:cNvPr id="20" name="Text Placeholder 12">
            <a:extLst>
              <a:ext uri="{FF2B5EF4-FFF2-40B4-BE49-F238E27FC236}">
                <a16:creationId xmlns:a16="http://schemas.microsoft.com/office/drawing/2014/main" id="{BC2054AE-C1A8-4842-8CC6-2145110F72C5}"/>
              </a:ext>
            </a:extLst>
          </p:cNvPr>
          <p:cNvSpPr>
            <a:spLocks noGrp="1"/>
          </p:cNvSpPr>
          <p:nvPr>
            <p:ph type="body" sz="quarter" idx="26" hasCustomPrompt="1"/>
          </p:nvPr>
        </p:nvSpPr>
        <p:spPr>
          <a:xfrm>
            <a:off x="5599528"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
        <p:nvSpPr>
          <p:cNvPr id="21" name="Picture Placeholder 6">
            <a:extLst>
              <a:ext uri="{FF2B5EF4-FFF2-40B4-BE49-F238E27FC236}">
                <a16:creationId xmlns:a16="http://schemas.microsoft.com/office/drawing/2014/main" id="{33E31D25-4C06-7545-BAAF-4B38C4C79FF0}"/>
              </a:ext>
            </a:extLst>
          </p:cNvPr>
          <p:cNvSpPr>
            <a:spLocks noGrp="1"/>
          </p:cNvSpPr>
          <p:nvPr>
            <p:ph type="pic" sz="quarter" idx="27" hasCustomPrompt="1"/>
          </p:nvPr>
        </p:nvSpPr>
        <p:spPr>
          <a:xfrm>
            <a:off x="7358926" y="2288780"/>
            <a:ext cx="1520858" cy="1713308"/>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22" name="Text Placeholder 10">
            <a:extLst>
              <a:ext uri="{FF2B5EF4-FFF2-40B4-BE49-F238E27FC236}">
                <a16:creationId xmlns:a16="http://schemas.microsoft.com/office/drawing/2014/main" id="{2860A5E5-7917-054E-B291-B6DFD3C43E58}"/>
              </a:ext>
            </a:extLst>
          </p:cNvPr>
          <p:cNvSpPr>
            <a:spLocks noGrp="1"/>
          </p:cNvSpPr>
          <p:nvPr>
            <p:ph type="body" sz="quarter" idx="28" hasCustomPrompt="1"/>
          </p:nvPr>
        </p:nvSpPr>
        <p:spPr>
          <a:xfrm>
            <a:off x="7358808" y="1881499"/>
            <a:ext cx="1520858" cy="345127"/>
          </a:xfrm>
          <a:prstGeom prst="rect">
            <a:avLst/>
          </a:prstGeom>
        </p:spPr>
        <p:txBody>
          <a:bodyPr lIns="0" tIns="0"/>
          <a:lstStyle>
            <a:lvl1pPr marL="0" indent="0">
              <a:buNone/>
              <a:defRPr sz="1600" b="1">
                <a:solidFill>
                  <a:schemeClr val="accent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Title #5</a:t>
            </a:r>
          </a:p>
        </p:txBody>
      </p:sp>
      <p:sp>
        <p:nvSpPr>
          <p:cNvPr id="23" name="Text Placeholder 12">
            <a:extLst>
              <a:ext uri="{FF2B5EF4-FFF2-40B4-BE49-F238E27FC236}">
                <a16:creationId xmlns:a16="http://schemas.microsoft.com/office/drawing/2014/main" id="{BA37C04C-43EC-DF4A-B41F-2979F020DF75}"/>
              </a:ext>
            </a:extLst>
          </p:cNvPr>
          <p:cNvSpPr>
            <a:spLocks noGrp="1"/>
          </p:cNvSpPr>
          <p:nvPr>
            <p:ph type="body" sz="quarter" idx="29" hasCustomPrompt="1"/>
          </p:nvPr>
        </p:nvSpPr>
        <p:spPr>
          <a:xfrm>
            <a:off x="7358808" y="4227617"/>
            <a:ext cx="1520858" cy="2173184"/>
          </a:xfrm>
          <a:prstGeom prst="rect">
            <a:avLst/>
          </a:prstGeom>
        </p:spPr>
        <p:txBody>
          <a:bodyPr lIns="0" t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12pt</a:t>
            </a:r>
          </a:p>
        </p:txBody>
      </p:sp>
    </p:spTree>
    <p:extLst>
      <p:ext uri="{BB962C8B-B14F-4D97-AF65-F5344CB8AC3E}">
        <p14:creationId xmlns:p14="http://schemas.microsoft.com/office/powerpoint/2010/main" val="1013940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Up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7DC412-31AE-A345-9C21-96566F81B19E}"/>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Picture Placeholder 6">
            <a:extLst>
              <a:ext uri="{FF2B5EF4-FFF2-40B4-BE49-F238E27FC236}">
                <a16:creationId xmlns:a16="http://schemas.microsoft.com/office/drawing/2014/main" id="{E06F181E-448C-4E48-9EDE-289042790AFD}"/>
              </a:ext>
            </a:extLst>
          </p:cNvPr>
          <p:cNvSpPr>
            <a:spLocks noGrp="1"/>
          </p:cNvSpPr>
          <p:nvPr>
            <p:ph type="pic" sz="quarter" idx="13" hasCustomPrompt="1"/>
          </p:nvPr>
        </p:nvSpPr>
        <p:spPr>
          <a:xfrm>
            <a:off x="2707416" y="1819339"/>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8" name="Text Placeholder 12">
            <a:extLst>
              <a:ext uri="{FF2B5EF4-FFF2-40B4-BE49-F238E27FC236}">
                <a16:creationId xmlns:a16="http://schemas.microsoft.com/office/drawing/2014/main" id="{E52D25BF-97C4-F04D-9B90-08C7602C0107}"/>
              </a:ext>
            </a:extLst>
          </p:cNvPr>
          <p:cNvSpPr>
            <a:spLocks noGrp="1"/>
          </p:cNvSpPr>
          <p:nvPr>
            <p:ph type="body" sz="quarter" idx="17" hasCustomPrompt="1"/>
          </p:nvPr>
        </p:nvSpPr>
        <p:spPr>
          <a:xfrm>
            <a:off x="822941" y="1936474"/>
            <a:ext cx="1609751" cy="1712859"/>
          </a:xfrm>
          <a:prstGeom prst="rect">
            <a:avLst/>
          </a:prstGeom>
        </p:spPr>
        <p:txBody>
          <a:bodyPr lIns="0" tIns="0"/>
          <a:lstStyle>
            <a:lvl1pPr marL="0" indent="0">
              <a:buNone/>
              <a:defRPr sz="14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14pt</a:t>
            </a:r>
          </a:p>
        </p:txBody>
      </p:sp>
      <p:sp>
        <p:nvSpPr>
          <p:cNvPr id="9" name="Picture Placeholder 6">
            <a:extLst>
              <a:ext uri="{FF2B5EF4-FFF2-40B4-BE49-F238E27FC236}">
                <a16:creationId xmlns:a16="http://schemas.microsoft.com/office/drawing/2014/main" id="{147DE6F4-5C3B-BE48-92E0-12134C933AA0}"/>
              </a:ext>
            </a:extLst>
          </p:cNvPr>
          <p:cNvSpPr>
            <a:spLocks noGrp="1"/>
          </p:cNvSpPr>
          <p:nvPr>
            <p:ph type="pic" sz="quarter" idx="18" hasCustomPrompt="1"/>
          </p:nvPr>
        </p:nvSpPr>
        <p:spPr>
          <a:xfrm>
            <a:off x="2707416" y="4059556"/>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10" name="Text Placeholder 12">
            <a:extLst>
              <a:ext uri="{FF2B5EF4-FFF2-40B4-BE49-F238E27FC236}">
                <a16:creationId xmlns:a16="http://schemas.microsoft.com/office/drawing/2014/main" id="{42421DB1-7015-D24E-A349-890118492F66}"/>
              </a:ext>
            </a:extLst>
          </p:cNvPr>
          <p:cNvSpPr>
            <a:spLocks noGrp="1"/>
          </p:cNvSpPr>
          <p:nvPr>
            <p:ph type="body" sz="quarter" idx="19" hasCustomPrompt="1"/>
          </p:nvPr>
        </p:nvSpPr>
        <p:spPr>
          <a:xfrm>
            <a:off x="822941" y="4176691"/>
            <a:ext cx="1609751" cy="1712859"/>
          </a:xfrm>
          <a:prstGeom prst="rect">
            <a:avLst/>
          </a:prstGeom>
        </p:spPr>
        <p:txBody>
          <a:bodyPr lIns="0" tIns="0"/>
          <a:lstStyle>
            <a:lvl1pPr marL="0" indent="0">
              <a:buNone/>
              <a:defRPr sz="14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14pt</a:t>
            </a:r>
          </a:p>
        </p:txBody>
      </p:sp>
      <p:sp>
        <p:nvSpPr>
          <p:cNvPr id="11" name="Picture Placeholder 6">
            <a:extLst>
              <a:ext uri="{FF2B5EF4-FFF2-40B4-BE49-F238E27FC236}">
                <a16:creationId xmlns:a16="http://schemas.microsoft.com/office/drawing/2014/main" id="{86C7BF1F-5820-5A42-822E-6D0A8AA898B4}"/>
              </a:ext>
            </a:extLst>
          </p:cNvPr>
          <p:cNvSpPr>
            <a:spLocks noGrp="1"/>
          </p:cNvSpPr>
          <p:nvPr>
            <p:ph type="pic" sz="quarter" idx="20" hasCustomPrompt="1"/>
          </p:nvPr>
        </p:nvSpPr>
        <p:spPr>
          <a:xfrm>
            <a:off x="4643621" y="1819339"/>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12" name="Text Placeholder 12">
            <a:extLst>
              <a:ext uri="{FF2B5EF4-FFF2-40B4-BE49-F238E27FC236}">
                <a16:creationId xmlns:a16="http://schemas.microsoft.com/office/drawing/2014/main" id="{0B70D9FA-6FB3-714B-BA14-2EF5BCAAF417}"/>
              </a:ext>
            </a:extLst>
          </p:cNvPr>
          <p:cNvSpPr>
            <a:spLocks noGrp="1"/>
          </p:cNvSpPr>
          <p:nvPr>
            <p:ph type="body" sz="quarter" idx="21" hasCustomPrompt="1"/>
          </p:nvPr>
        </p:nvSpPr>
        <p:spPr>
          <a:xfrm>
            <a:off x="6688983" y="1936474"/>
            <a:ext cx="1609751" cy="1712859"/>
          </a:xfrm>
          <a:prstGeom prst="rect">
            <a:avLst/>
          </a:prstGeom>
        </p:spPr>
        <p:txBody>
          <a:bodyPr lIns="0" tIns="0"/>
          <a:lstStyle>
            <a:lvl1pPr marL="0" indent="0">
              <a:buNone/>
              <a:defRPr sz="14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14pt</a:t>
            </a:r>
          </a:p>
        </p:txBody>
      </p:sp>
      <p:sp>
        <p:nvSpPr>
          <p:cNvPr id="13" name="Picture Placeholder 6">
            <a:extLst>
              <a:ext uri="{FF2B5EF4-FFF2-40B4-BE49-F238E27FC236}">
                <a16:creationId xmlns:a16="http://schemas.microsoft.com/office/drawing/2014/main" id="{65621DAB-1D4E-184C-B3A8-B47E73A3D127}"/>
              </a:ext>
            </a:extLst>
          </p:cNvPr>
          <p:cNvSpPr>
            <a:spLocks noGrp="1"/>
          </p:cNvSpPr>
          <p:nvPr>
            <p:ph type="pic" sz="quarter" idx="22" hasCustomPrompt="1"/>
          </p:nvPr>
        </p:nvSpPr>
        <p:spPr>
          <a:xfrm>
            <a:off x="4643621" y="4049750"/>
            <a:ext cx="1771846" cy="1996056"/>
          </a:xfrm>
          <a:prstGeom prst="rect">
            <a:avLst/>
          </a:prstGeom>
          <a:solidFill>
            <a:schemeClr val="bg1">
              <a:lumMod val="85000"/>
            </a:schemeClr>
          </a:solidFill>
        </p:spPr>
        <p:txBody>
          <a:bodyPr anchor="ctr" anchorCtr="0"/>
          <a:lstStyle>
            <a:lvl1pPr marL="0" indent="0" algn="ctr">
              <a:buFontTx/>
              <a:buNone/>
              <a:defRPr sz="1200"/>
            </a:lvl1pPr>
          </a:lstStyle>
          <a:p>
            <a:r>
              <a:rPr lang="en-US" dirty="0"/>
              <a:t>Click on this icon </a:t>
            </a:r>
            <a:br>
              <a:rPr lang="en-US" dirty="0"/>
            </a:br>
            <a:r>
              <a:rPr lang="en-US" dirty="0"/>
              <a:t>to select new picture</a:t>
            </a:r>
          </a:p>
        </p:txBody>
      </p:sp>
      <p:sp>
        <p:nvSpPr>
          <p:cNvPr id="14" name="Text Placeholder 12">
            <a:extLst>
              <a:ext uri="{FF2B5EF4-FFF2-40B4-BE49-F238E27FC236}">
                <a16:creationId xmlns:a16="http://schemas.microsoft.com/office/drawing/2014/main" id="{1A4451C2-2776-C145-8B8A-42EA127BBB0E}"/>
              </a:ext>
            </a:extLst>
          </p:cNvPr>
          <p:cNvSpPr>
            <a:spLocks noGrp="1"/>
          </p:cNvSpPr>
          <p:nvPr>
            <p:ph type="body" sz="quarter" idx="23" hasCustomPrompt="1"/>
          </p:nvPr>
        </p:nvSpPr>
        <p:spPr>
          <a:xfrm>
            <a:off x="6688983" y="4166885"/>
            <a:ext cx="1609751" cy="1712859"/>
          </a:xfrm>
          <a:prstGeom prst="rect">
            <a:avLst/>
          </a:prstGeom>
        </p:spPr>
        <p:txBody>
          <a:bodyPr lIns="0" tIns="0"/>
          <a:lstStyle>
            <a:lvl1pPr marL="0" indent="0">
              <a:buNone/>
              <a:defRPr sz="14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Sentence Arial regular 14pt</a:t>
            </a:r>
          </a:p>
        </p:txBody>
      </p:sp>
      <p:sp>
        <p:nvSpPr>
          <p:cNvPr id="15" name="Title 1">
            <a:extLst>
              <a:ext uri="{FF2B5EF4-FFF2-40B4-BE49-F238E27FC236}">
                <a16:creationId xmlns:a16="http://schemas.microsoft.com/office/drawing/2014/main" id="{24DFBD69-BEC4-744B-81D8-3CB24A127CA2}"/>
              </a:ext>
            </a:extLst>
          </p:cNvPr>
          <p:cNvSpPr>
            <a:spLocks noGrp="1"/>
          </p:cNvSpPr>
          <p:nvPr>
            <p:ph type="title" hasCustomPrompt="1"/>
          </p:nvPr>
        </p:nvSpPr>
        <p:spPr>
          <a:xfrm>
            <a:off x="2304288" y="493777"/>
            <a:ext cx="5994446" cy="1091208"/>
          </a:xfrm>
          <a:prstGeom prst="rect">
            <a:avLst/>
          </a:prstGeom>
        </p:spPr>
        <p:txBody>
          <a:bodyPr anchor="t" anchorCtr="0">
            <a:normAutofit/>
          </a:bodyPr>
          <a:lstStyle>
            <a:lvl1pPr>
              <a:defRPr sz="3000" b="1"/>
            </a:lvl1pPr>
          </a:lstStyle>
          <a:p>
            <a:r>
              <a:rPr lang="en-US" dirty="0"/>
              <a:t>Slide title Arial bold 30pt</a:t>
            </a:r>
          </a:p>
        </p:txBody>
      </p:sp>
    </p:spTree>
    <p:extLst>
      <p:ext uri="{BB962C8B-B14F-4D97-AF65-F5344CB8AC3E}">
        <p14:creationId xmlns:p14="http://schemas.microsoft.com/office/powerpoint/2010/main" val="2092165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custom">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B29D52-1F75-D84B-A18B-79A759DA57D3}"/>
              </a:ext>
            </a:extLst>
          </p:cNvPr>
          <p:cNvSpPr>
            <a:spLocks noGrp="1"/>
          </p:cNvSpPr>
          <p:nvPr>
            <p:ph type="title" hasCustomPrompt="1"/>
          </p:nvPr>
        </p:nvSpPr>
        <p:spPr>
          <a:xfrm>
            <a:off x="2304288" y="493779"/>
            <a:ext cx="6376559" cy="681881"/>
          </a:xfrm>
          <a:prstGeom prst="rect">
            <a:avLst/>
          </a:prstGeom>
        </p:spPr>
        <p:txBody>
          <a:bodyPr anchor="t" anchorCtr="0">
            <a:normAutofit/>
          </a:bodyPr>
          <a:lstStyle>
            <a:lvl1pPr>
              <a:defRPr sz="3000" b="1"/>
            </a:lvl1pPr>
          </a:lstStyle>
          <a:p>
            <a:r>
              <a:rPr lang="en-US" dirty="0"/>
              <a:t>Slide table Arial bold 30pt </a:t>
            </a:r>
          </a:p>
        </p:txBody>
      </p:sp>
      <p:sp>
        <p:nvSpPr>
          <p:cNvPr id="6" name="Table Placeholder 5">
            <a:extLst>
              <a:ext uri="{FF2B5EF4-FFF2-40B4-BE49-F238E27FC236}">
                <a16:creationId xmlns:a16="http://schemas.microsoft.com/office/drawing/2014/main" id="{D2A3BB8E-5EA6-EA46-879B-BC7C6ACDB4A2}"/>
              </a:ext>
            </a:extLst>
          </p:cNvPr>
          <p:cNvSpPr>
            <a:spLocks noGrp="1"/>
          </p:cNvSpPr>
          <p:nvPr>
            <p:ph type="tbl" sz="quarter" idx="11"/>
          </p:nvPr>
        </p:nvSpPr>
        <p:spPr>
          <a:xfrm>
            <a:off x="1696720" y="1448789"/>
            <a:ext cx="6984127" cy="4702773"/>
          </a:xfrm>
          <a:prstGeom prst="rect">
            <a:avLst/>
          </a:prstGeom>
        </p:spPr>
        <p:txBody>
          <a:bodyPr/>
          <a:lstStyle>
            <a:lvl1pPr marL="0" indent="0" algn="ctr">
              <a:buNone/>
              <a:defRPr sz="1200"/>
            </a:lvl1pPr>
          </a:lstStyle>
          <a:p>
            <a:r>
              <a:rPr lang="en-US"/>
              <a:t>Click icon to add table</a:t>
            </a:r>
            <a:endParaRPr lang="en-US" dirty="0"/>
          </a:p>
        </p:txBody>
      </p:sp>
      <p:sp>
        <p:nvSpPr>
          <p:cNvPr id="5" name="Slide Number Placeholder 5">
            <a:extLst>
              <a:ext uri="{FF2B5EF4-FFF2-40B4-BE49-F238E27FC236}">
                <a16:creationId xmlns:a16="http://schemas.microsoft.com/office/drawing/2014/main" id="{AA44C743-A9B6-4586-8CF6-4FCA63252022}"/>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422298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C8FB5F-2B8D-7F45-9390-D7AD09F31917}"/>
              </a:ext>
            </a:extLst>
          </p:cNvPr>
          <p:cNvSpPr>
            <a:spLocks noGrp="1"/>
          </p:cNvSpPr>
          <p:nvPr>
            <p:ph type="title" hasCustomPrompt="1"/>
          </p:nvPr>
        </p:nvSpPr>
        <p:spPr>
          <a:xfrm>
            <a:off x="2304288" y="492000"/>
            <a:ext cx="6559026" cy="619170"/>
          </a:xfrm>
          <a:prstGeom prst="rect">
            <a:avLst/>
          </a:prstGeom>
        </p:spPr>
        <p:txBody>
          <a:bodyPr/>
          <a:lstStyle>
            <a:lvl1pPr>
              <a:defRPr sz="3000" b="1"/>
            </a:lvl1pPr>
          </a:lstStyle>
          <a:p>
            <a:r>
              <a:rPr lang="en-US" dirty="0"/>
              <a:t>Slide title Arial bold 30pt</a:t>
            </a:r>
          </a:p>
        </p:txBody>
      </p:sp>
      <p:sp>
        <p:nvSpPr>
          <p:cNvPr id="5" name="Text Placeholder 7">
            <a:extLst>
              <a:ext uri="{FF2B5EF4-FFF2-40B4-BE49-F238E27FC236}">
                <a16:creationId xmlns:a16="http://schemas.microsoft.com/office/drawing/2014/main" id="{AB1CBD0C-E169-234E-9531-D7F8B4713F15}"/>
              </a:ext>
            </a:extLst>
          </p:cNvPr>
          <p:cNvSpPr>
            <a:spLocks noGrp="1"/>
          </p:cNvSpPr>
          <p:nvPr>
            <p:ph type="body" sz="quarter" idx="13" hasCustomPrompt="1"/>
          </p:nvPr>
        </p:nvSpPr>
        <p:spPr>
          <a:xfrm>
            <a:off x="252819" y="1446759"/>
            <a:ext cx="4146658" cy="493799"/>
          </a:xfrm>
          <a:prstGeom prst="rect">
            <a:avLst/>
          </a:prstGeom>
        </p:spPr>
        <p:txBody>
          <a:bodyPr lIns="0" tIns="0" rIns="0" bIns="0"/>
          <a:lstStyle>
            <a:lvl1pPr marL="0" indent="0">
              <a:buNone/>
              <a:defRPr sz="1600" b="1">
                <a:solidFill>
                  <a:schemeClr val="accent1"/>
                </a:solidFill>
              </a:defRPr>
            </a:lvl1pPr>
          </a:lstStyle>
          <a:p>
            <a:pPr lvl="0"/>
            <a:r>
              <a:rPr lang="en-US" dirty="0"/>
              <a:t>Title content goes here</a:t>
            </a:r>
          </a:p>
        </p:txBody>
      </p:sp>
      <p:sp>
        <p:nvSpPr>
          <p:cNvPr id="9" name="Text Placeholder 7">
            <a:extLst>
              <a:ext uri="{FF2B5EF4-FFF2-40B4-BE49-F238E27FC236}">
                <a16:creationId xmlns:a16="http://schemas.microsoft.com/office/drawing/2014/main" id="{B21E7106-9028-E740-BF66-4C4C8EDCF294}"/>
              </a:ext>
            </a:extLst>
          </p:cNvPr>
          <p:cNvSpPr>
            <a:spLocks noGrp="1"/>
          </p:cNvSpPr>
          <p:nvPr>
            <p:ph type="body" sz="quarter" idx="15" hasCustomPrompt="1"/>
          </p:nvPr>
        </p:nvSpPr>
        <p:spPr>
          <a:xfrm>
            <a:off x="4716663" y="1446759"/>
            <a:ext cx="4146658" cy="493799"/>
          </a:xfrm>
          <a:prstGeom prst="rect">
            <a:avLst/>
          </a:prstGeom>
        </p:spPr>
        <p:txBody>
          <a:bodyPr lIns="0" tIns="0" rIns="0" bIns="0"/>
          <a:lstStyle>
            <a:lvl1pPr marL="0" indent="0">
              <a:buNone/>
              <a:defRPr sz="1600" b="1">
                <a:solidFill>
                  <a:schemeClr val="accent1"/>
                </a:solidFill>
              </a:defRPr>
            </a:lvl1pPr>
          </a:lstStyle>
          <a:p>
            <a:pPr lvl="0"/>
            <a:r>
              <a:rPr lang="en-US" dirty="0"/>
              <a:t>Title content goes here</a:t>
            </a:r>
          </a:p>
        </p:txBody>
      </p:sp>
      <p:sp>
        <p:nvSpPr>
          <p:cNvPr id="11" name="Text Placeholder 2">
            <a:extLst>
              <a:ext uri="{FF2B5EF4-FFF2-40B4-BE49-F238E27FC236}">
                <a16:creationId xmlns:a16="http://schemas.microsoft.com/office/drawing/2014/main" id="{70548058-127A-4553-817A-A1A41110D126}"/>
              </a:ext>
            </a:extLst>
          </p:cNvPr>
          <p:cNvSpPr>
            <a:spLocks noGrp="1"/>
          </p:cNvSpPr>
          <p:nvPr>
            <p:ph type="body" sz="quarter" idx="17" hasCustomPrompt="1"/>
          </p:nvPr>
        </p:nvSpPr>
        <p:spPr>
          <a:xfrm>
            <a:off x="252414" y="1940558"/>
            <a:ext cx="4147063" cy="4425442"/>
          </a:xfrm>
          <a:prstGeom prst="rect">
            <a:avLst/>
          </a:prstGeom>
        </p:spPr>
        <p:txBody>
          <a:bodyPr/>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Arial level regular 12pt</a:t>
            </a:r>
          </a:p>
          <a:p>
            <a:pPr lvl="0"/>
            <a:endParaRPr lang="en-US" dirty="0"/>
          </a:p>
        </p:txBody>
      </p:sp>
      <p:sp>
        <p:nvSpPr>
          <p:cNvPr id="12" name="Text Placeholder 2">
            <a:extLst>
              <a:ext uri="{FF2B5EF4-FFF2-40B4-BE49-F238E27FC236}">
                <a16:creationId xmlns:a16="http://schemas.microsoft.com/office/drawing/2014/main" id="{B9232CEB-1B86-4E7C-B4E4-A9AC234BA83A}"/>
              </a:ext>
            </a:extLst>
          </p:cNvPr>
          <p:cNvSpPr>
            <a:spLocks noGrp="1"/>
          </p:cNvSpPr>
          <p:nvPr>
            <p:ph type="body" sz="quarter" idx="18" hasCustomPrompt="1"/>
          </p:nvPr>
        </p:nvSpPr>
        <p:spPr>
          <a:xfrm>
            <a:off x="4716256" y="1940558"/>
            <a:ext cx="4147065" cy="4425442"/>
          </a:xfrm>
          <a:prstGeom prst="rect">
            <a:avLst/>
          </a:prstGeom>
        </p:spPr>
        <p:txBody>
          <a:bodyPr/>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Arial level regular 12pt</a:t>
            </a:r>
          </a:p>
        </p:txBody>
      </p:sp>
      <p:sp>
        <p:nvSpPr>
          <p:cNvPr id="8" name="Slide Number Placeholder 5">
            <a:extLst>
              <a:ext uri="{FF2B5EF4-FFF2-40B4-BE49-F238E27FC236}">
                <a16:creationId xmlns:a16="http://schemas.microsoft.com/office/drawing/2014/main" id="{7A311D0F-34CF-4690-8646-9E22FDB7A363}"/>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301027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Red header">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D50E5E-104D-9809-4266-9CA0F763295F}"/>
              </a:ext>
            </a:extLst>
          </p:cNvPr>
          <p:cNvGraphicFramePr>
            <a:graphicFrameLocks noGrp="1"/>
          </p:cNvGraphicFramePr>
          <p:nvPr userDrawn="1">
            <p:extLst>
              <p:ext uri="{D42A27DB-BD31-4B8C-83A1-F6EECF244321}">
                <p14:modId xmlns:p14="http://schemas.microsoft.com/office/powerpoint/2010/main" val="4189581340"/>
              </p:ext>
            </p:extLst>
          </p:nvPr>
        </p:nvGraphicFramePr>
        <p:xfrm>
          <a:off x="1696722" y="1616564"/>
          <a:ext cx="7010400" cy="4450080"/>
        </p:xfrm>
        <a:graphic>
          <a:graphicData uri="http://schemas.openxmlformats.org/drawingml/2006/table">
            <a:tbl>
              <a:tblPr firstRow="1" bandRow="1">
                <a:tableStyleId>{6E25E649-3F16-4E02-A733-19D2CDBF48F0}</a:tableStyleId>
              </a:tblPr>
              <a:tblGrid>
                <a:gridCol w="3505200">
                  <a:extLst>
                    <a:ext uri="{9D8B030D-6E8A-4147-A177-3AD203B41FA5}">
                      <a16:colId xmlns:a16="http://schemas.microsoft.com/office/drawing/2014/main" val="355737303"/>
                    </a:ext>
                  </a:extLst>
                </a:gridCol>
                <a:gridCol w="3505200">
                  <a:extLst>
                    <a:ext uri="{9D8B030D-6E8A-4147-A177-3AD203B41FA5}">
                      <a16:colId xmlns:a16="http://schemas.microsoft.com/office/drawing/2014/main" val="4100292847"/>
                    </a:ext>
                  </a:extLst>
                </a:gridCol>
              </a:tblGrid>
              <a:tr h="370840">
                <a:tc>
                  <a:txBody>
                    <a:bodyPr/>
                    <a:lstStyle/>
                    <a:p>
                      <a:pPr algn="l"/>
                      <a:endParaRPr lang="en-US" sz="1100" dirty="0">
                        <a:solidFill>
                          <a:schemeClr val="bg1"/>
                        </a:solidFill>
                      </a:endParaRPr>
                    </a:p>
                  </a:txBody>
                  <a:tcPr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21039648"/>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54250200"/>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454510226"/>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73394042"/>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23032965"/>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86194350"/>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26659180"/>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35593924"/>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17451490"/>
                  </a:ext>
                </a:extLst>
              </a:tr>
              <a:tr h="370840">
                <a:tc>
                  <a:txBody>
                    <a:bodyPr/>
                    <a:lstStyle/>
                    <a:p>
                      <a:pPr algn="l"/>
                      <a:endParaRPr lang="en-US" sz="1100" dirty="0">
                        <a:solidFill>
                          <a:schemeClr val="tx1"/>
                        </a:solidFill>
                      </a:endParaRPr>
                    </a:p>
                  </a:txBody>
                  <a:tcPr anchor="ctr">
                    <a:lnR w="635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l"/>
                      <a:endParaRPr lang="en-US"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6972530"/>
                  </a:ext>
                </a:extLst>
              </a:tr>
            </a:tbl>
          </a:graphicData>
        </a:graphic>
      </p:graphicFrame>
      <p:sp>
        <p:nvSpPr>
          <p:cNvPr id="4" name="TextBox 3">
            <a:extLst>
              <a:ext uri="{FF2B5EF4-FFF2-40B4-BE49-F238E27FC236}">
                <a16:creationId xmlns:a16="http://schemas.microsoft.com/office/drawing/2014/main" id="{BF51ADC9-9A8E-8C40-730A-B9F2F9BDB76C}"/>
              </a:ext>
            </a:extLst>
          </p:cNvPr>
          <p:cNvSpPr txBox="1"/>
          <p:nvPr userDrawn="1"/>
        </p:nvSpPr>
        <p:spPr>
          <a:xfrm>
            <a:off x="2326640" y="959928"/>
            <a:ext cx="6380482" cy="646331"/>
          </a:xfrm>
          <a:prstGeom prst="rect">
            <a:avLst/>
          </a:prstGeom>
          <a:noFill/>
        </p:spPr>
        <p:txBody>
          <a:bodyPr wrap="square" rtlCol="0">
            <a:spAutoFit/>
          </a:bodyPr>
          <a:lstStyle/>
          <a:p>
            <a:r>
              <a:rPr lang="en-US" sz="1200" dirty="0">
                <a:solidFill>
                  <a:schemeClr val="accent1"/>
                </a:solidFill>
              </a:rPr>
              <a:t>Select </a:t>
            </a:r>
            <a:r>
              <a:rPr lang="en-US" sz="1200" dirty="0">
                <a:solidFill>
                  <a:schemeClr val="tx1"/>
                </a:solidFill>
              </a:rPr>
              <a:t>and</a:t>
            </a:r>
            <a:r>
              <a:rPr lang="en-US" sz="1200" dirty="0">
                <a:solidFill>
                  <a:schemeClr val="accent1"/>
                </a:solidFill>
              </a:rPr>
              <a:t> Copy</a:t>
            </a:r>
            <a:r>
              <a:rPr lang="en-US" sz="1200" dirty="0"/>
              <a:t> this table from </a:t>
            </a:r>
            <a:r>
              <a:rPr lang="en-US" sz="1200" b="1" dirty="0">
                <a:solidFill>
                  <a:schemeClr val="accent5"/>
                </a:solidFill>
              </a:rPr>
              <a:t>Slide Master</a:t>
            </a:r>
            <a:r>
              <a:rPr lang="en-US" sz="1200" dirty="0">
                <a:solidFill>
                  <a:schemeClr val="accent5"/>
                </a:solidFill>
              </a:rPr>
              <a:t> </a:t>
            </a:r>
            <a:r>
              <a:rPr lang="en-US" sz="1200" dirty="0"/>
              <a:t>view. Go to </a:t>
            </a:r>
            <a:r>
              <a:rPr lang="en-US" sz="1200" b="1" dirty="0">
                <a:solidFill>
                  <a:schemeClr val="accent5"/>
                </a:solidFill>
              </a:rPr>
              <a:t>Normal</a:t>
            </a:r>
            <a:r>
              <a:rPr lang="en-US" sz="1200" b="0" dirty="0">
                <a:solidFill>
                  <a:schemeClr val="accent3"/>
                </a:solidFill>
              </a:rPr>
              <a:t> </a:t>
            </a:r>
            <a:r>
              <a:rPr lang="en-US" sz="1200" dirty="0"/>
              <a:t>view,</a:t>
            </a:r>
            <a:r>
              <a:rPr lang="en-US" sz="1200" b="0" dirty="0">
                <a:solidFill>
                  <a:schemeClr val="accent3"/>
                </a:solidFill>
              </a:rPr>
              <a:t> </a:t>
            </a:r>
            <a:r>
              <a:rPr lang="en-US" sz="1200" dirty="0"/>
              <a:t>from the list of </a:t>
            </a:r>
            <a:r>
              <a:rPr lang="en-US" sz="1200" b="1" dirty="0">
                <a:solidFill>
                  <a:schemeClr val="accent5"/>
                </a:solidFill>
              </a:rPr>
              <a:t>New Slide</a:t>
            </a:r>
            <a:r>
              <a:rPr lang="en-US" sz="1200" dirty="0">
                <a:solidFill>
                  <a:schemeClr val="accent5"/>
                </a:solidFill>
              </a:rPr>
              <a:t> </a:t>
            </a:r>
            <a:r>
              <a:rPr lang="en-US" sz="1200" b="0" dirty="0">
                <a:solidFill>
                  <a:schemeClr val="tx2"/>
                </a:solidFill>
              </a:rPr>
              <a:t>add </a:t>
            </a:r>
            <a:r>
              <a:rPr lang="en-US" sz="1200" b="0" dirty="0">
                <a:solidFill>
                  <a:schemeClr val="accent3"/>
                </a:solidFill>
              </a:rPr>
              <a:t> </a:t>
            </a:r>
            <a:r>
              <a:rPr lang="en-US" sz="1200" dirty="0"/>
              <a:t>the </a:t>
            </a:r>
            <a:r>
              <a:rPr lang="en-US" sz="1200" b="1" dirty="0">
                <a:solidFill>
                  <a:schemeClr val="accent5"/>
                </a:solidFill>
              </a:rPr>
              <a:t>New Table</a:t>
            </a:r>
            <a:r>
              <a:rPr lang="en-US" sz="1200" dirty="0"/>
              <a:t> slide and </a:t>
            </a:r>
            <a:r>
              <a:rPr lang="en-US" sz="1200" dirty="0">
                <a:solidFill>
                  <a:schemeClr val="accent1"/>
                </a:solidFill>
              </a:rPr>
              <a:t>paste</a:t>
            </a:r>
            <a:r>
              <a:rPr lang="en-US" sz="1200" dirty="0"/>
              <a:t> the table to populate it based on your requirements.</a:t>
            </a:r>
          </a:p>
        </p:txBody>
      </p:sp>
      <p:sp>
        <p:nvSpPr>
          <p:cNvPr id="5" name="Slide Number Placeholder 5">
            <a:extLst>
              <a:ext uri="{FF2B5EF4-FFF2-40B4-BE49-F238E27FC236}">
                <a16:creationId xmlns:a16="http://schemas.microsoft.com/office/drawing/2014/main" id="{AB482F24-1C88-4614-BE1D-5A7C01460D9C}"/>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3" name="Title 1">
            <a:extLst>
              <a:ext uri="{FF2B5EF4-FFF2-40B4-BE49-F238E27FC236}">
                <a16:creationId xmlns:a16="http://schemas.microsoft.com/office/drawing/2014/main" id="{FEF2C87D-7F62-DA57-6693-5D29F2446D90}"/>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dirty="0"/>
              <a:t>Chart title</a:t>
            </a:r>
          </a:p>
        </p:txBody>
      </p:sp>
    </p:spTree>
    <p:extLst>
      <p:ext uri="{BB962C8B-B14F-4D97-AF65-F5344CB8AC3E}">
        <p14:creationId xmlns:p14="http://schemas.microsoft.com/office/powerpoint/2010/main" val="62329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5F7A4C-1CE7-0A4C-9842-8F8C03C9E0F0}"/>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Title 1">
            <a:extLst>
              <a:ext uri="{FF2B5EF4-FFF2-40B4-BE49-F238E27FC236}">
                <a16:creationId xmlns:a16="http://schemas.microsoft.com/office/drawing/2014/main" id="{6336525D-3A09-1C41-8880-8041673FE96C}"/>
              </a:ext>
            </a:extLst>
          </p:cNvPr>
          <p:cNvSpPr>
            <a:spLocks noGrp="1"/>
          </p:cNvSpPr>
          <p:nvPr>
            <p:ph type="title" hasCustomPrompt="1"/>
          </p:nvPr>
        </p:nvSpPr>
        <p:spPr>
          <a:xfrm>
            <a:off x="2303118" y="493776"/>
            <a:ext cx="6895580" cy="547624"/>
          </a:xfrm>
          <a:prstGeom prst="rect">
            <a:avLst/>
          </a:prstGeom>
        </p:spPr>
        <p:txBody>
          <a:bodyPr anchor="t" anchorCtr="0">
            <a:normAutofit/>
          </a:bodyPr>
          <a:lstStyle>
            <a:lvl1pPr>
              <a:defRPr sz="3000" b="1"/>
            </a:lvl1pPr>
          </a:lstStyle>
          <a:p>
            <a:r>
              <a:rPr lang="en-US" dirty="0"/>
              <a:t>Table of contents Arial bold 30pt</a:t>
            </a:r>
          </a:p>
        </p:txBody>
      </p:sp>
      <p:sp>
        <p:nvSpPr>
          <p:cNvPr id="10" name="Picture Placeholder 10">
            <a:extLst>
              <a:ext uri="{FF2B5EF4-FFF2-40B4-BE49-F238E27FC236}">
                <a16:creationId xmlns:a16="http://schemas.microsoft.com/office/drawing/2014/main" id="{E7B57006-B0C4-A340-9C8A-BD1527418F1D}"/>
              </a:ext>
            </a:extLst>
          </p:cNvPr>
          <p:cNvSpPr>
            <a:spLocks noGrp="1"/>
          </p:cNvSpPr>
          <p:nvPr>
            <p:ph type="pic" sz="quarter" idx="15" hasCustomPrompt="1"/>
          </p:nvPr>
        </p:nvSpPr>
        <p:spPr>
          <a:xfrm>
            <a:off x="6888004" y="1250950"/>
            <a:ext cx="1989295" cy="4991099"/>
          </a:xfrm>
          <a:prstGeom prst="rect">
            <a:avLst/>
          </a:prstGeom>
          <a:solidFill>
            <a:schemeClr val="bg1">
              <a:lumMod val="85000"/>
            </a:schemeClr>
          </a:solidFill>
        </p:spPr>
        <p:txBody>
          <a:bodyPr anchor="ctr" anchorCtr="0"/>
          <a:lstStyle>
            <a:lvl1pPr marL="0" indent="0" algn="ctr">
              <a:buNone/>
              <a:defRPr sz="1200"/>
            </a:lvl1pPr>
          </a:lstStyle>
          <a:p>
            <a:r>
              <a:rPr lang="en-US" dirty="0"/>
              <a:t>Click on this icon </a:t>
            </a:r>
            <a:br>
              <a:rPr lang="en-US" dirty="0"/>
            </a:br>
            <a:r>
              <a:rPr lang="en-US" dirty="0"/>
              <a:t>to select new picture</a:t>
            </a:r>
            <a:br>
              <a:rPr lang="en-US" dirty="0"/>
            </a:br>
            <a:r>
              <a:rPr lang="en-US" dirty="0"/>
              <a:t>or click on the grey box to delete</a:t>
            </a:r>
          </a:p>
        </p:txBody>
      </p:sp>
      <p:graphicFrame>
        <p:nvGraphicFramePr>
          <p:cNvPr id="2" name="Table 3">
            <a:extLst>
              <a:ext uri="{FF2B5EF4-FFF2-40B4-BE49-F238E27FC236}">
                <a16:creationId xmlns:a16="http://schemas.microsoft.com/office/drawing/2014/main" id="{43AA22AF-5015-49DB-87B4-597B5CDDABFF}"/>
              </a:ext>
            </a:extLst>
          </p:cNvPr>
          <p:cNvGraphicFramePr>
            <a:graphicFrameLocks noGrp="1"/>
          </p:cNvGraphicFramePr>
          <p:nvPr>
            <p:extLst>
              <p:ext uri="{D42A27DB-BD31-4B8C-83A1-F6EECF244321}">
                <p14:modId xmlns:p14="http://schemas.microsoft.com/office/powerpoint/2010/main" val="3315745989"/>
              </p:ext>
            </p:extLst>
          </p:nvPr>
        </p:nvGraphicFramePr>
        <p:xfrm>
          <a:off x="792004" y="2266950"/>
          <a:ext cx="6096000" cy="29667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937435343"/>
                    </a:ext>
                  </a:extLst>
                </a:gridCol>
                <a:gridCol w="2032000">
                  <a:extLst>
                    <a:ext uri="{9D8B030D-6E8A-4147-A177-3AD203B41FA5}">
                      <a16:colId xmlns:a16="http://schemas.microsoft.com/office/drawing/2014/main" val="2847909033"/>
                    </a:ext>
                  </a:extLst>
                </a:gridCol>
                <a:gridCol w="2032000">
                  <a:extLst>
                    <a:ext uri="{9D8B030D-6E8A-4147-A177-3AD203B41FA5}">
                      <a16:colId xmlns:a16="http://schemas.microsoft.com/office/drawing/2014/main" val="2633692821"/>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5939472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698121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6679007"/>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8615715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949793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443439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26577087"/>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57743702"/>
                  </a:ext>
                </a:extLst>
              </a:tr>
            </a:tbl>
          </a:graphicData>
        </a:graphic>
      </p:graphicFrame>
      <p:graphicFrame>
        <p:nvGraphicFramePr>
          <p:cNvPr id="5" name="Table 4">
            <a:extLst>
              <a:ext uri="{FF2B5EF4-FFF2-40B4-BE49-F238E27FC236}">
                <a16:creationId xmlns:a16="http://schemas.microsoft.com/office/drawing/2014/main" id="{BC570DDA-583C-40A0-BEE2-EB122B9D2544}"/>
              </a:ext>
            </a:extLst>
          </p:cNvPr>
          <p:cNvGraphicFramePr>
            <a:graphicFrameLocks noGrp="1"/>
          </p:cNvGraphicFramePr>
          <p:nvPr>
            <p:extLst>
              <p:ext uri="{D42A27DB-BD31-4B8C-83A1-F6EECF244321}">
                <p14:modId xmlns:p14="http://schemas.microsoft.com/office/powerpoint/2010/main" val="3860217172"/>
              </p:ext>
            </p:extLst>
          </p:nvPr>
        </p:nvGraphicFramePr>
        <p:xfrm>
          <a:off x="1706404" y="2155825"/>
          <a:ext cx="5181600" cy="2971800"/>
        </p:xfrm>
        <a:graphic>
          <a:graphicData uri="http://schemas.openxmlformats.org/drawingml/2006/table">
            <a:tbl>
              <a:tblPr firstRow="1" bandRow="1">
                <a:tableStyleId>{2D5ABB26-0587-4C30-8999-92F81FD0307C}</a:tableStyleId>
              </a:tblPr>
              <a:tblGrid>
                <a:gridCol w="3981450">
                  <a:extLst>
                    <a:ext uri="{9D8B030D-6E8A-4147-A177-3AD203B41FA5}">
                      <a16:colId xmlns:a16="http://schemas.microsoft.com/office/drawing/2014/main" val="1108348738"/>
                    </a:ext>
                  </a:extLst>
                </a:gridCol>
                <a:gridCol w="1200150">
                  <a:extLst>
                    <a:ext uri="{9D8B030D-6E8A-4147-A177-3AD203B41FA5}">
                      <a16:colId xmlns:a16="http://schemas.microsoft.com/office/drawing/2014/main" val="570881862"/>
                    </a:ext>
                  </a:extLst>
                </a:gridCol>
              </a:tblGrid>
              <a:tr h="371475">
                <a:tc>
                  <a:txBody>
                    <a:bodyPr/>
                    <a:lstStyle/>
                    <a:p>
                      <a:r>
                        <a:rPr lang="en-US" dirty="0">
                          <a:solidFill>
                            <a:srgbClr val="4B4F55"/>
                          </a:solidFill>
                        </a:rPr>
                        <a:t>Methodology</a:t>
                      </a:r>
                    </a:p>
                  </a:txBody>
                  <a:tcPr/>
                </a:tc>
                <a:tc>
                  <a:txBody>
                    <a:bodyPr/>
                    <a:lstStyle/>
                    <a:p>
                      <a:r>
                        <a:rPr lang="en-US" dirty="0">
                          <a:solidFill>
                            <a:srgbClr val="4B4F55"/>
                          </a:solidFill>
                        </a:rPr>
                        <a:t>XX</a:t>
                      </a:r>
                    </a:p>
                  </a:txBody>
                  <a:tcPr/>
                </a:tc>
                <a:extLst>
                  <a:ext uri="{0D108BD9-81ED-4DB2-BD59-A6C34878D82A}">
                    <a16:rowId xmlns:a16="http://schemas.microsoft.com/office/drawing/2014/main" val="9797809"/>
                  </a:ext>
                </a:extLst>
              </a:tr>
              <a:tr h="371475">
                <a:tc>
                  <a:txBody>
                    <a:bodyPr/>
                    <a:lstStyle/>
                    <a:p>
                      <a:r>
                        <a:rPr lang="en-US" dirty="0">
                          <a:solidFill>
                            <a:srgbClr val="4B4F55"/>
                          </a:solidFill>
                        </a:rPr>
                        <a:t>Key findings</a:t>
                      </a:r>
                    </a:p>
                  </a:txBody>
                  <a:tcPr/>
                </a:tc>
                <a:tc>
                  <a:txBody>
                    <a:bodyPr/>
                    <a:lstStyle/>
                    <a:p>
                      <a:r>
                        <a:rPr lang="en-US" dirty="0">
                          <a:solidFill>
                            <a:srgbClr val="4B4F55"/>
                          </a:solidFill>
                        </a:rPr>
                        <a:t>XX</a:t>
                      </a:r>
                    </a:p>
                  </a:txBody>
                  <a:tcPr/>
                </a:tc>
                <a:extLst>
                  <a:ext uri="{0D108BD9-81ED-4DB2-BD59-A6C34878D82A}">
                    <a16:rowId xmlns:a16="http://schemas.microsoft.com/office/drawing/2014/main" val="3879499701"/>
                  </a:ext>
                </a:extLst>
              </a:tr>
              <a:tr h="371475">
                <a:tc>
                  <a:txBody>
                    <a:bodyPr/>
                    <a:lstStyle/>
                    <a:p>
                      <a:r>
                        <a:rPr lang="en-US" dirty="0">
                          <a:solidFill>
                            <a:srgbClr val="4B4F55"/>
                          </a:solidFill>
                        </a:rPr>
                        <a:t>Detailed findings</a:t>
                      </a:r>
                    </a:p>
                  </a:txBody>
                  <a:tcPr/>
                </a:tc>
                <a:tc>
                  <a:txBody>
                    <a:bodyPr/>
                    <a:lstStyle/>
                    <a:p>
                      <a:r>
                        <a:rPr lang="en-US" dirty="0">
                          <a:solidFill>
                            <a:srgbClr val="4B4F55"/>
                          </a:solidFill>
                        </a:rPr>
                        <a:t>XX</a:t>
                      </a:r>
                    </a:p>
                  </a:txBody>
                  <a:tcPr/>
                </a:tc>
                <a:extLst>
                  <a:ext uri="{0D108BD9-81ED-4DB2-BD59-A6C34878D82A}">
                    <a16:rowId xmlns:a16="http://schemas.microsoft.com/office/drawing/2014/main" val="1054081284"/>
                  </a:ext>
                </a:extLst>
              </a:tr>
              <a:tr h="371475">
                <a:tc>
                  <a:txBody>
                    <a:bodyPr/>
                    <a:lstStyle/>
                    <a:p>
                      <a:pPr lvl="1"/>
                      <a:r>
                        <a:rPr lang="en-US" dirty="0">
                          <a:solidFill>
                            <a:srgbClr val="4B4F55"/>
                          </a:solidFill>
                        </a:rPr>
                        <a:t>Segment 1</a:t>
                      </a:r>
                    </a:p>
                  </a:txBody>
                  <a:tcPr/>
                </a:tc>
                <a:tc>
                  <a:txBody>
                    <a:bodyPr/>
                    <a:lstStyle/>
                    <a:p>
                      <a:r>
                        <a:rPr lang="en-US" dirty="0">
                          <a:solidFill>
                            <a:srgbClr val="4B4F55"/>
                          </a:solidFill>
                        </a:rPr>
                        <a:t>XX</a:t>
                      </a:r>
                    </a:p>
                  </a:txBody>
                  <a:tcPr/>
                </a:tc>
                <a:extLst>
                  <a:ext uri="{0D108BD9-81ED-4DB2-BD59-A6C34878D82A}">
                    <a16:rowId xmlns:a16="http://schemas.microsoft.com/office/drawing/2014/main" val="2440033026"/>
                  </a:ext>
                </a:extLst>
              </a:tr>
              <a:tr h="371475">
                <a:tc>
                  <a:txBody>
                    <a:bodyPr/>
                    <a:lstStyle/>
                    <a:p>
                      <a:pPr lvl="1"/>
                      <a:r>
                        <a:rPr lang="en-US" dirty="0">
                          <a:solidFill>
                            <a:srgbClr val="4B4F55"/>
                          </a:solidFill>
                        </a:rPr>
                        <a:t>Segment 2</a:t>
                      </a:r>
                    </a:p>
                  </a:txBody>
                  <a:tcPr/>
                </a:tc>
                <a:tc>
                  <a:txBody>
                    <a:bodyPr/>
                    <a:lstStyle/>
                    <a:p>
                      <a:r>
                        <a:rPr lang="en-US" dirty="0">
                          <a:solidFill>
                            <a:srgbClr val="4B4F55"/>
                          </a:solidFill>
                        </a:rPr>
                        <a:t>XX</a:t>
                      </a:r>
                    </a:p>
                  </a:txBody>
                  <a:tcPr/>
                </a:tc>
                <a:extLst>
                  <a:ext uri="{0D108BD9-81ED-4DB2-BD59-A6C34878D82A}">
                    <a16:rowId xmlns:a16="http://schemas.microsoft.com/office/drawing/2014/main" val="324872233"/>
                  </a:ext>
                </a:extLst>
              </a:tr>
              <a:tr h="371475">
                <a:tc>
                  <a:txBody>
                    <a:bodyPr/>
                    <a:lstStyle/>
                    <a:p>
                      <a:pPr lvl="1"/>
                      <a:r>
                        <a:rPr lang="en-US" dirty="0">
                          <a:solidFill>
                            <a:srgbClr val="4B4F55"/>
                          </a:solidFill>
                        </a:rPr>
                        <a:t>Segment 3</a:t>
                      </a:r>
                    </a:p>
                  </a:txBody>
                  <a:tcPr/>
                </a:tc>
                <a:tc>
                  <a:txBody>
                    <a:bodyPr/>
                    <a:lstStyle/>
                    <a:p>
                      <a:r>
                        <a:rPr lang="en-US" dirty="0">
                          <a:solidFill>
                            <a:srgbClr val="4B4F55"/>
                          </a:solidFill>
                        </a:rPr>
                        <a:t>XX</a:t>
                      </a:r>
                    </a:p>
                  </a:txBody>
                  <a:tcPr/>
                </a:tc>
                <a:extLst>
                  <a:ext uri="{0D108BD9-81ED-4DB2-BD59-A6C34878D82A}">
                    <a16:rowId xmlns:a16="http://schemas.microsoft.com/office/drawing/2014/main" val="2106396675"/>
                  </a:ext>
                </a:extLst>
              </a:tr>
              <a:tr h="371475">
                <a:tc>
                  <a:txBody>
                    <a:bodyPr/>
                    <a:lstStyle/>
                    <a:p>
                      <a:r>
                        <a:rPr lang="en-US" dirty="0">
                          <a:solidFill>
                            <a:srgbClr val="4B4F55"/>
                          </a:solidFill>
                        </a:rPr>
                        <a:t>Respondent profile</a:t>
                      </a:r>
                    </a:p>
                  </a:txBody>
                  <a:tcPr/>
                </a:tc>
                <a:tc>
                  <a:txBody>
                    <a:bodyPr/>
                    <a:lstStyle/>
                    <a:p>
                      <a:r>
                        <a:rPr lang="en-US" dirty="0">
                          <a:solidFill>
                            <a:srgbClr val="4B4F55"/>
                          </a:solidFill>
                        </a:rPr>
                        <a:t>XX</a:t>
                      </a:r>
                    </a:p>
                  </a:txBody>
                  <a:tcPr/>
                </a:tc>
                <a:extLst>
                  <a:ext uri="{0D108BD9-81ED-4DB2-BD59-A6C34878D82A}">
                    <a16:rowId xmlns:a16="http://schemas.microsoft.com/office/drawing/2014/main" val="918286191"/>
                  </a:ext>
                </a:extLst>
              </a:tr>
              <a:tr h="371475">
                <a:tc>
                  <a:txBody>
                    <a:bodyPr/>
                    <a:lstStyle/>
                    <a:p>
                      <a:r>
                        <a:rPr lang="en-US" dirty="0">
                          <a:solidFill>
                            <a:srgbClr val="4B4F55"/>
                          </a:solidFill>
                        </a:rPr>
                        <a:t>Questionnaire</a:t>
                      </a:r>
                    </a:p>
                  </a:txBody>
                  <a:tcPr/>
                </a:tc>
                <a:tc>
                  <a:txBody>
                    <a:bodyPr/>
                    <a:lstStyle/>
                    <a:p>
                      <a:r>
                        <a:rPr lang="en-US" dirty="0">
                          <a:solidFill>
                            <a:srgbClr val="4B4F55"/>
                          </a:solidFill>
                        </a:rPr>
                        <a:t>XX</a:t>
                      </a:r>
                    </a:p>
                  </a:txBody>
                  <a:tcPr/>
                </a:tc>
                <a:extLst>
                  <a:ext uri="{0D108BD9-81ED-4DB2-BD59-A6C34878D82A}">
                    <a16:rowId xmlns:a16="http://schemas.microsoft.com/office/drawing/2014/main" val="2294031850"/>
                  </a:ext>
                </a:extLst>
              </a:tr>
            </a:tbl>
          </a:graphicData>
        </a:graphic>
      </p:graphicFrame>
      <p:sp>
        <p:nvSpPr>
          <p:cNvPr id="11" name="TextBox 10">
            <a:extLst>
              <a:ext uri="{FF2B5EF4-FFF2-40B4-BE49-F238E27FC236}">
                <a16:creationId xmlns:a16="http://schemas.microsoft.com/office/drawing/2014/main" id="{F0DB22C9-2F56-4168-BB88-FB193462FF29}"/>
              </a:ext>
            </a:extLst>
          </p:cNvPr>
          <p:cNvSpPr txBox="1"/>
          <p:nvPr/>
        </p:nvSpPr>
        <p:spPr>
          <a:xfrm>
            <a:off x="266700" y="1268115"/>
            <a:ext cx="6380482" cy="461665"/>
          </a:xfrm>
          <a:prstGeom prst="rect">
            <a:avLst/>
          </a:prstGeom>
          <a:noFill/>
        </p:spPr>
        <p:txBody>
          <a:bodyPr wrap="square" rtlCol="0">
            <a:spAutoFit/>
          </a:bodyPr>
          <a:lstStyle/>
          <a:p>
            <a:r>
              <a:rPr lang="en-US" sz="1200" dirty="0">
                <a:solidFill>
                  <a:schemeClr val="accent1"/>
                </a:solidFill>
              </a:rPr>
              <a:t>Copy</a:t>
            </a:r>
            <a:r>
              <a:rPr lang="en-US" sz="1200" dirty="0"/>
              <a:t> this table from </a:t>
            </a:r>
            <a:r>
              <a:rPr lang="en-US" sz="1200" b="1" dirty="0">
                <a:solidFill>
                  <a:schemeClr val="accent3"/>
                </a:solidFill>
              </a:rPr>
              <a:t>Slide Master</a:t>
            </a:r>
            <a:r>
              <a:rPr lang="en-US" sz="1200" dirty="0"/>
              <a:t> view. Go to </a:t>
            </a:r>
            <a:r>
              <a:rPr lang="en-US" sz="1200" b="1" dirty="0">
                <a:solidFill>
                  <a:schemeClr val="accent3"/>
                </a:solidFill>
              </a:rPr>
              <a:t>Normal</a:t>
            </a:r>
            <a:r>
              <a:rPr lang="en-US" sz="1200" b="0" dirty="0">
                <a:solidFill>
                  <a:schemeClr val="accent3"/>
                </a:solidFill>
              </a:rPr>
              <a:t> </a:t>
            </a:r>
            <a:r>
              <a:rPr lang="en-US" sz="1200" dirty="0"/>
              <a:t>view,</a:t>
            </a:r>
            <a:r>
              <a:rPr lang="en-US" sz="1200" b="0" dirty="0">
                <a:solidFill>
                  <a:schemeClr val="accent3"/>
                </a:solidFill>
              </a:rPr>
              <a:t> </a:t>
            </a:r>
            <a:r>
              <a:rPr lang="en-US" sz="1200" dirty="0"/>
              <a:t>from the list of </a:t>
            </a:r>
            <a:r>
              <a:rPr lang="en-US" sz="1200" b="1" dirty="0">
                <a:solidFill>
                  <a:schemeClr val="accent3"/>
                </a:solidFill>
              </a:rPr>
              <a:t>New Slide</a:t>
            </a:r>
            <a:r>
              <a:rPr lang="en-US" sz="1200" dirty="0"/>
              <a:t> </a:t>
            </a:r>
            <a:r>
              <a:rPr lang="en-US" sz="1200" b="0" dirty="0">
                <a:solidFill>
                  <a:schemeClr val="tx2"/>
                </a:solidFill>
              </a:rPr>
              <a:t>add </a:t>
            </a:r>
            <a:r>
              <a:rPr lang="en-US" sz="1200" b="0" dirty="0">
                <a:solidFill>
                  <a:schemeClr val="accent3"/>
                </a:solidFill>
              </a:rPr>
              <a:t> </a:t>
            </a:r>
            <a:r>
              <a:rPr lang="en-US" sz="1200" dirty="0"/>
              <a:t>the </a:t>
            </a:r>
            <a:r>
              <a:rPr lang="en-US" sz="1200" b="1" dirty="0">
                <a:solidFill>
                  <a:schemeClr val="accent3"/>
                </a:solidFill>
              </a:rPr>
              <a:t>Table of Contents</a:t>
            </a:r>
            <a:r>
              <a:rPr lang="en-US" sz="1200" dirty="0"/>
              <a:t> slide and </a:t>
            </a:r>
            <a:r>
              <a:rPr lang="en-US" sz="1200" dirty="0">
                <a:solidFill>
                  <a:schemeClr val="accent1"/>
                </a:solidFill>
              </a:rPr>
              <a:t>paste</a:t>
            </a:r>
            <a:r>
              <a:rPr lang="en-US" sz="1200" dirty="0"/>
              <a:t> the table to populate it based on your requirements.</a:t>
            </a:r>
          </a:p>
        </p:txBody>
      </p:sp>
      <p:sp>
        <p:nvSpPr>
          <p:cNvPr id="8" name="TextBox 7">
            <a:extLst>
              <a:ext uri="{FF2B5EF4-FFF2-40B4-BE49-F238E27FC236}">
                <a16:creationId xmlns:a16="http://schemas.microsoft.com/office/drawing/2014/main" id="{EC6DD7E3-2774-4A89-6AEC-F31C5CA664E8}"/>
              </a:ext>
            </a:extLst>
          </p:cNvPr>
          <p:cNvSpPr txBox="1"/>
          <p:nvPr userDrawn="1"/>
        </p:nvSpPr>
        <p:spPr>
          <a:xfrm>
            <a:off x="266700" y="1268115"/>
            <a:ext cx="6380482" cy="461665"/>
          </a:xfrm>
          <a:prstGeom prst="rect">
            <a:avLst/>
          </a:prstGeom>
          <a:noFill/>
        </p:spPr>
        <p:txBody>
          <a:bodyPr wrap="square" rtlCol="0">
            <a:spAutoFit/>
          </a:bodyPr>
          <a:lstStyle/>
          <a:p>
            <a:r>
              <a:rPr lang="en-US" sz="1200" dirty="0">
                <a:solidFill>
                  <a:schemeClr val="accent1"/>
                </a:solidFill>
              </a:rPr>
              <a:t>Copy</a:t>
            </a:r>
            <a:r>
              <a:rPr lang="en-US" sz="1200" dirty="0"/>
              <a:t> this table from </a:t>
            </a:r>
            <a:r>
              <a:rPr lang="en-US" sz="1200" b="1" dirty="0">
                <a:solidFill>
                  <a:schemeClr val="accent4"/>
                </a:solidFill>
              </a:rPr>
              <a:t>Slide Master</a:t>
            </a:r>
            <a:r>
              <a:rPr lang="en-US" sz="1200" dirty="0">
                <a:solidFill>
                  <a:schemeClr val="accent4"/>
                </a:solidFill>
              </a:rPr>
              <a:t> </a:t>
            </a:r>
            <a:r>
              <a:rPr lang="en-US" sz="1200" dirty="0"/>
              <a:t>view. Go to </a:t>
            </a:r>
            <a:r>
              <a:rPr lang="en-US" sz="1200" b="1" dirty="0">
                <a:solidFill>
                  <a:schemeClr val="accent4"/>
                </a:solidFill>
              </a:rPr>
              <a:t>Normal</a:t>
            </a:r>
            <a:r>
              <a:rPr lang="en-US" sz="1200" b="0" dirty="0">
                <a:solidFill>
                  <a:schemeClr val="accent3"/>
                </a:solidFill>
              </a:rPr>
              <a:t> </a:t>
            </a:r>
            <a:r>
              <a:rPr lang="en-US" sz="1200" dirty="0"/>
              <a:t>view,</a:t>
            </a:r>
            <a:r>
              <a:rPr lang="en-US" sz="1200" b="0" dirty="0">
                <a:solidFill>
                  <a:schemeClr val="accent3"/>
                </a:solidFill>
              </a:rPr>
              <a:t> </a:t>
            </a:r>
            <a:r>
              <a:rPr lang="en-US" sz="1200" dirty="0"/>
              <a:t>from the list of </a:t>
            </a:r>
            <a:r>
              <a:rPr lang="en-US" sz="1200" b="1" dirty="0">
                <a:solidFill>
                  <a:schemeClr val="accent4"/>
                </a:solidFill>
              </a:rPr>
              <a:t>New Slide</a:t>
            </a:r>
            <a:r>
              <a:rPr lang="en-US" sz="1200" dirty="0">
                <a:solidFill>
                  <a:schemeClr val="accent4"/>
                </a:solidFill>
              </a:rPr>
              <a:t> </a:t>
            </a:r>
            <a:r>
              <a:rPr lang="en-US" sz="1200" b="0" dirty="0">
                <a:solidFill>
                  <a:schemeClr val="tx2"/>
                </a:solidFill>
              </a:rPr>
              <a:t>add </a:t>
            </a:r>
            <a:r>
              <a:rPr lang="en-US" sz="1200" b="0" dirty="0">
                <a:solidFill>
                  <a:schemeClr val="accent3"/>
                </a:solidFill>
              </a:rPr>
              <a:t> </a:t>
            </a:r>
            <a:r>
              <a:rPr lang="en-US" sz="1200" dirty="0"/>
              <a:t>the </a:t>
            </a:r>
            <a:r>
              <a:rPr lang="en-US" sz="1200" b="1" dirty="0">
                <a:solidFill>
                  <a:schemeClr val="accent4"/>
                </a:solidFill>
              </a:rPr>
              <a:t>Table of Contents</a:t>
            </a:r>
            <a:r>
              <a:rPr lang="en-US" sz="1200" dirty="0">
                <a:solidFill>
                  <a:schemeClr val="accent4"/>
                </a:solidFill>
              </a:rPr>
              <a:t> </a:t>
            </a:r>
            <a:r>
              <a:rPr lang="en-US" sz="1200" dirty="0"/>
              <a:t>slide and </a:t>
            </a:r>
            <a:r>
              <a:rPr lang="en-US" sz="1200" dirty="0">
                <a:solidFill>
                  <a:schemeClr val="accent1"/>
                </a:solidFill>
              </a:rPr>
              <a:t>paste</a:t>
            </a:r>
            <a:r>
              <a:rPr lang="en-US" sz="1200" dirty="0"/>
              <a:t> the table to populate it based on your requirements.</a:t>
            </a:r>
          </a:p>
        </p:txBody>
      </p:sp>
    </p:spTree>
    <p:extLst>
      <p:ext uri="{BB962C8B-B14F-4D97-AF65-F5344CB8AC3E}">
        <p14:creationId xmlns:p14="http://schemas.microsoft.com/office/powerpoint/2010/main" val="683454871"/>
      </p:ext>
    </p:extLst>
  </p:cSld>
  <p:clrMapOvr>
    <a:masterClrMapping/>
  </p:clrMapOvr>
  <p:extLst>
    <p:ext uri="{DCECCB84-F9BA-43D5-87BE-67443E8EF086}">
      <p15:sldGuideLst xmlns:p15="http://schemas.microsoft.com/office/powerpoint/2012/main">
        <p15:guide id="6" orient="horz" pos="792" userDrawn="1">
          <p15:clr>
            <a:srgbClr val="FBAE40"/>
          </p15:clr>
        </p15:guide>
        <p15:guide id="7" pos="168" userDrawn="1">
          <p15:clr>
            <a:srgbClr val="FBAE40"/>
          </p15:clr>
        </p15:guide>
        <p15:guide id="8" pos="2880" userDrawn="1">
          <p15:clr>
            <a:srgbClr val="FBAE40"/>
          </p15:clr>
        </p15:guide>
        <p15:guide id="9" pos="5592" userDrawn="1">
          <p15:clr>
            <a:srgbClr val="FBAE40"/>
          </p15:clr>
        </p15:guide>
        <p15:guide id="10" orient="horz" pos="39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pondent profi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BDE005-4E7F-4133-B54D-D7BC346B0829}"/>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graphicFrame>
        <p:nvGraphicFramePr>
          <p:cNvPr id="7" name="Table 6">
            <a:extLst>
              <a:ext uri="{FF2B5EF4-FFF2-40B4-BE49-F238E27FC236}">
                <a16:creationId xmlns:a16="http://schemas.microsoft.com/office/drawing/2014/main" id="{3DF8E463-B25D-8D79-4F4A-A01546C8EE41}"/>
              </a:ext>
            </a:extLst>
          </p:cNvPr>
          <p:cNvGraphicFramePr>
            <a:graphicFrameLocks noGrp="1"/>
          </p:cNvGraphicFramePr>
          <p:nvPr userDrawn="1">
            <p:extLst>
              <p:ext uri="{D42A27DB-BD31-4B8C-83A1-F6EECF244321}">
                <p14:modId xmlns:p14="http://schemas.microsoft.com/office/powerpoint/2010/main" val="1899277454"/>
              </p:ext>
            </p:extLst>
          </p:nvPr>
        </p:nvGraphicFramePr>
        <p:xfrm>
          <a:off x="341809" y="1219199"/>
          <a:ext cx="2377440" cy="1036318"/>
        </p:xfrm>
        <a:graphic>
          <a:graphicData uri="http://schemas.openxmlformats.org/drawingml/2006/table">
            <a:tbl>
              <a:tblPr firstRow="1" bandRow="1">
                <a:tableStyleId>{6E25E649-3F16-4E02-A733-19D2CDBF48F0}</a:tableStyleId>
              </a:tblPr>
              <a:tblGrid>
                <a:gridCol w="1644646">
                  <a:extLst>
                    <a:ext uri="{9D8B030D-6E8A-4147-A177-3AD203B41FA5}">
                      <a16:colId xmlns:a16="http://schemas.microsoft.com/office/drawing/2014/main" val="355737303"/>
                    </a:ext>
                  </a:extLst>
                </a:gridCol>
                <a:gridCol w="732794">
                  <a:extLst>
                    <a:ext uri="{9D8B030D-6E8A-4147-A177-3AD203B41FA5}">
                      <a16:colId xmlns:a16="http://schemas.microsoft.com/office/drawing/2014/main" val="4100292847"/>
                    </a:ext>
                  </a:extLst>
                </a:gridCol>
              </a:tblGrid>
              <a:tr h="352348">
                <a:tc gridSpan="2">
                  <a:txBody>
                    <a:bodyPr/>
                    <a:lstStyle/>
                    <a:p>
                      <a:pPr algn="ctr"/>
                      <a:endParaRPr lang="en-US" sz="1100" dirty="0">
                        <a:solidFill>
                          <a:schemeClr val="bg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799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799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799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50200"/>
                  </a:ext>
                </a:extLst>
              </a:tr>
            </a:tbl>
          </a:graphicData>
        </a:graphic>
      </p:graphicFrame>
      <p:graphicFrame>
        <p:nvGraphicFramePr>
          <p:cNvPr id="8" name="Table 7">
            <a:extLst>
              <a:ext uri="{FF2B5EF4-FFF2-40B4-BE49-F238E27FC236}">
                <a16:creationId xmlns:a16="http://schemas.microsoft.com/office/drawing/2014/main" id="{CBBF4DEA-725D-BEAE-68FA-CB51A6A34387}"/>
              </a:ext>
            </a:extLst>
          </p:cNvPr>
          <p:cNvGraphicFramePr>
            <a:graphicFrameLocks noGrp="1"/>
          </p:cNvGraphicFramePr>
          <p:nvPr userDrawn="1">
            <p:extLst>
              <p:ext uri="{D42A27DB-BD31-4B8C-83A1-F6EECF244321}">
                <p14:modId xmlns:p14="http://schemas.microsoft.com/office/powerpoint/2010/main" val="3521583569"/>
              </p:ext>
            </p:extLst>
          </p:nvPr>
        </p:nvGraphicFramePr>
        <p:xfrm>
          <a:off x="341809" y="2453640"/>
          <a:ext cx="2377440" cy="773036"/>
        </p:xfrm>
        <a:graphic>
          <a:graphicData uri="http://schemas.openxmlformats.org/drawingml/2006/table">
            <a:tbl>
              <a:tblPr firstRow="1" bandRow="1">
                <a:tableStyleId>{6E25E649-3F16-4E02-A733-19D2CDBF48F0}</a:tableStyleId>
              </a:tblPr>
              <a:tblGrid>
                <a:gridCol w="1644646">
                  <a:extLst>
                    <a:ext uri="{9D8B030D-6E8A-4147-A177-3AD203B41FA5}">
                      <a16:colId xmlns:a16="http://schemas.microsoft.com/office/drawing/2014/main" val="355737303"/>
                    </a:ext>
                  </a:extLst>
                </a:gridCol>
                <a:gridCol w="732794">
                  <a:extLst>
                    <a:ext uri="{9D8B030D-6E8A-4147-A177-3AD203B41FA5}">
                      <a16:colId xmlns:a16="http://schemas.microsoft.com/office/drawing/2014/main" val="4100292847"/>
                    </a:ext>
                  </a:extLst>
                </a:gridCol>
              </a:tblGrid>
              <a:tr h="336964">
                <a:tc gridSpan="2">
                  <a:txBody>
                    <a:bodyPr/>
                    <a:lstStyle/>
                    <a:p>
                      <a:pPr algn="ctr"/>
                      <a:endParaRPr lang="en-US" sz="1100" dirty="0">
                        <a:solidFill>
                          <a:schemeClr val="bg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18036">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18036">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039648"/>
                  </a:ext>
                </a:extLst>
              </a:tr>
            </a:tbl>
          </a:graphicData>
        </a:graphic>
      </p:graphicFrame>
      <p:graphicFrame>
        <p:nvGraphicFramePr>
          <p:cNvPr id="9" name="Table 8">
            <a:extLst>
              <a:ext uri="{FF2B5EF4-FFF2-40B4-BE49-F238E27FC236}">
                <a16:creationId xmlns:a16="http://schemas.microsoft.com/office/drawing/2014/main" id="{4768DC7B-7A62-01CA-8DC0-D1632758886E}"/>
              </a:ext>
            </a:extLst>
          </p:cNvPr>
          <p:cNvGraphicFramePr>
            <a:graphicFrameLocks noGrp="1"/>
          </p:cNvGraphicFramePr>
          <p:nvPr userDrawn="1">
            <p:extLst>
              <p:ext uri="{D42A27DB-BD31-4B8C-83A1-F6EECF244321}">
                <p14:modId xmlns:p14="http://schemas.microsoft.com/office/powerpoint/2010/main" val="4117452007"/>
              </p:ext>
            </p:extLst>
          </p:nvPr>
        </p:nvGraphicFramePr>
        <p:xfrm>
          <a:off x="341809" y="3429000"/>
          <a:ext cx="2377440" cy="1813558"/>
        </p:xfrm>
        <a:graphic>
          <a:graphicData uri="http://schemas.openxmlformats.org/drawingml/2006/table">
            <a:tbl>
              <a:tblPr firstRow="1" bandRow="1">
                <a:tableStyleId>{6E25E649-3F16-4E02-A733-19D2CDBF48F0}</a:tableStyleId>
              </a:tblPr>
              <a:tblGrid>
                <a:gridCol w="1644646">
                  <a:extLst>
                    <a:ext uri="{9D8B030D-6E8A-4147-A177-3AD203B41FA5}">
                      <a16:colId xmlns:a16="http://schemas.microsoft.com/office/drawing/2014/main" val="355737303"/>
                    </a:ext>
                  </a:extLst>
                </a:gridCol>
                <a:gridCol w="732794">
                  <a:extLst>
                    <a:ext uri="{9D8B030D-6E8A-4147-A177-3AD203B41FA5}">
                      <a16:colId xmlns:a16="http://schemas.microsoft.com/office/drawing/2014/main" val="4100292847"/>
                    </a:ext>
                  </a:extLst>
                </a:gridCol>
              </a:tblGrid>
              <a:tr h="371452">
                <a:tc gridSpan="2">
                  <a:txBody>
                    <a:bodyPr/>
                    <a:lstStyle/>
                    <a:p>
                      <a:pPr algn="ctr"/>
                      <a:endParaRPr lang="en-US" sz="1100" dirty="0">
                        <a:solidFill>
                          <a:schemeClr val="bg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40351">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40351">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40351">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40351">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2146270"/>
                  </a:ext>
                </a:extLst>
              </a:tr>
              <a:tr h="240351">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1298950"/>
                  </a:ext>
                </a:extLst>
              </a:tr>
              <a:tr h="240351">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968797"/>
                  </a:ext>
                </a:extLst>
              </a:tr>
            </a:tbl>
          </a:graphicData>
        </a:graphic>
      </p:graphicFrame>
      <p:graphicFrame>
        <p:nvGraphicFramePr>
          <p:cNvPr id="10" name="Table 9">
            <a:extLst>
              <a:ext uri="{FF2B5EF4-FFF2-40B4-BE49-F238E27FC236}">
                <a16:creationId xmlns:a16="http://schemas.microsoft.com/office/drawing/2014/main" id="{9DD32315-8271-AB3E-022F-FAF2024C1B34}"/>
              </a:ext>
            </a:extLst>
          </p:cNvPr>
          <p:cNvGraphicFramePr>
            <a:graphicFrameLocks noGrp="1"/>
          </p:cNvGraphicFramePr>
          <p:nvPr userDrawn="1">
            <p:extLst>
              <p:ext uri="{D42A27DB-BD31-4B8C-83A1-F6EECF244321}">
                <p14:modId xmlns:p14="http://schemas.microsoft.com/office/powerpoint/2010/main" val="284920460"/>
              </p:ext>
            </p:extLst>
          </p:nvPr>
        </p:nvGraphicFramePr>
        <p:xfrm>
          <a:off x="2927873" y="1219199"/>
          <a:ext cx="3084043" cy="1036318"/>
        </p:xfrm>
        <a:graphic>
          <a:graphicData uri="http://schemas.openxmlformats.org/drawingml/2006/table">
            <a:tbl>
              <a:tblPr firstRow="1" bandRow="1">
                <a:tableStyleId>{6E25E649-3F16-4E02-A733-19D2CDBF48F0}</a:tableStyleId>
              </a:tblPr>
              <a:tblGrid>
                <a:gridCol w="2133454">
                  <a:extLst>
                    <a:ext uri="{9D8B030D-6E8A-4147-A177-3AD203B41FA5}">
                      <a16:colId xmlns:a16="http://schemas.microsoft.com/office/drawing/2014/main" val="355737303"/>
                    </a:ext>
                  </a:extLst>
                </a:gridCol>
                <a:gridCol w="950589">
                  <a:extLst>
                    <a:ext uri="{9D8B030D-6E8A-4147-A177-3AD203B41FA5}">
                      <a16:colId xmlns:a16="http://schemas.microsoft.com/office/drawing/2014/main" val="4100292847"/>
                    </a:ext>
                  </a:extLst>
                </a:gridCol>
              </a:tblGrid>
              <a:tr h="352348">
                <a:tc gridSpan="2">
                  <a:txBody>
                    <a:bodyPr/>
                    <a:lstStyle/>
                    <a:p>
                      <a:pPr algn="ctr"/>
                      <a:endParaRPr lang="en-US" sz="1100" dirty="0">
                        <a:solidFill>
                          <a:schemeClr val="bg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799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799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799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50200"/>
                  </a:ext>
                </a:extLst>
              </a:tr>
            </a:tbl>
          </a:graphicData>
        </a:graphic>
      </p:graphicFrame>
      <p:graphicFrame>
        <p:nvGraphicFramePr>
          <p:cNvPr id="11" name="Table 10">
            <a:extLst>
              <a:ext uri="{FF2B5EF4-FFF2-40B4-BE49-F238E27FC236}">
                <a16:creationId xmlns:a16="http://schemas.microsoft.com/office/drawing/2014/main" id="{72F52580-2BA8-3D67-FB88-DA193ED6A3E1}"/>
              </a:ext>
            </a:extLst>
          </p:cNvPr>
          <p:cNvGraphicFramePr>
            <a:graphicFrameLocks noGrp="1"/>
          </p:cNvGraphicFramePr>
          <p:nvPr userDrawn="1">
            <p:extLst>
              <p:ext uri="{D42A27DB-BD31-4B8C-83A1-F6EECF244321}">
                <p14:modId xmlns:p14="http://schemas.microsoft.com/office/powerpoint/2010/main" val="1798506375"/>
              </p:ext>
            </p:extLst>
          </p:nvPr>
        </p:nvGraphicFramePr>
        <p:xfrm>
          <a:off x="2927873" y="2453640"/>
          <a:ext cx="3084043" cy="2788920"/>
        </p:xfrm>
        <a:graphic>
          <a:graphicData uri="http://schemas.openxmlformats.org/drawingml/2006/table">
            <a:tbl>
              <a:tblPr firstRow="1" bandRow="1">
                <a:tableStyleId>{6E25E649-3F16-4E02-A733-19D2CDBF48F0}</a:tableStyleId>
              </a:tblPr>
              <a:tblGrid>
                <a:gridCol w="2133454">
                  <a:extLst>
                    <a:ext uri="{9D8B030D-6E8A-4147-A177-3AD203B41FA5}">
                      <a16:colId xmlns:a16="http://schemas.microsoft.com/office/drawing/2014/main" val="355737303"/>
                    </a:ext>
                  </a:extLst>
                </a:gridCol>
                <a:gridCol w="950589">
                  <a:extLst>
                    <a:ext uri="{9D8B030D-6E8A-4147-A177-3AD203B41FA5}">
                      <a16:colId xmlns:a16="http://schemas.microsoft.com/office/drawing/2014/main" val="4100292847"/>
                    </a:ext>
                  </a:extLst>
                </a:gridCol>
              </a:tblGrid>
              <a:tr h="278892">
                <a:tc gridSpan="2">
                  <a:txBody>
                    <a:bodyPr/>
                    <a:lstStyle/>
                    <a:p>
                      <a:pPr algn="ctr"/>
                      <a:endParaRPr lang="en-US" sz="1100" dirty="0">
                        <a:solidFill>
                          <a:schemeClr val="bg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7268064"/>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5515669"/>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0840894"/>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466460"/>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0423464"/>
                  </a:ext>
                </a:extLst>
              </a:tr>
              <a:tr h="278892">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398949"/>
                  </a:ext>
                </a:extLst>
              </a:tr>
            </a:tbl>
          </a:graphicData>
        </a:graphic>
      </p:graphicFrame>
      <p:graphicFrame>
        <p:nvGraphicFramePr>
          <p:cNvPr id="12" name="Table 11">
            <a:extLst>
              <a:ext uri="{FF2B5EF4-FFF2-40B4-BE49-F238E27FC236}">
                <a16:creationId xmlns:a16="http://schemas.microsoft.com/office/drawing/2014/main" id="{4404FA60-68A3-F7FE-31F6-BF18997DB595}"/>
              </a:ext>
            </a:extLst>
          </p:cNvPr>
          <p:cNvGraphicFramePr>
            <a:graphicFrameLocks noGrp="1"/>
          </p:cNvGraphicFramePr>
          <p:nvPr userDrawn="1">
            <p:extLst>
              <p:ext uri="{D42A27DB-BD31-4B8C-83A1-F6EECF244321}">
                <p14:modId xmlns:p14="http://schemas.microsoft.com/office/powerpoint/2010/main" val="2599185149"/>
              </p:ext>
            </p:extLst>
          </p:nvPr>
        </p:nvGraphicFramePr>
        <p:xfrm>
          <a:off x="6216127" y="1219200"/>
          <a:ext cx="2586064" cy="4023360"/>
        </p:xfrm>
        <a:graphic>
          <a:graphicData uri="http://schemas.openxmlformats.org/drawingml/2006/table">
            <a:tbl>
              <a:tblPr firstRow="1" bandRow="1">
                <a:tableStyleId>{6E25E649-3F16-4E02-A733-19D2CDBF48F0}</a:tableStyleId>
              </a:tblPr>
              <a:tblGrid>
                <a:gridCol w="1788966">
                  <a:extLst>
                    <a:ext uri="{9D8B030D-6E8A-4147-A177-3AD203B41FA5}">
                      <a16:colId xmlns:a16="http://schemas.microsoft.com/office/drawing/2014/main" val="355737303"/>
                    </a:ext>
                  </a:extLst>
                </a:gridCol>
                <a:gridCol w="797098">
                  <a:extLst>
                    <a:ext uri="{9D8B030D-6E8A-4147-A177-3AD203B41FA5}">
                      <a16:colId xmlns:a16="http://schemas.microsoft.com/office/drawing/2014/main" val="4100292847"/>
                    </a:ext>
                  </a:extLst>
                </a:gridCol>
              </a:tblGrid>
              <a:tr h="335280">
                <a:tc gridSpan="2">
                  <a:txBody>
                    <a:bodyPr/>
                    <a:lstStyle/>
                    <a:p>
                      <a:pPr algn="ctr"/>
                      <a:endParaRPr lang="en-US" sz="1100" dirty="0">
                        <a:solidFill>
                          <a:schemeClr val="bg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7268064"/>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5515669"/>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0840894"/>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466460"/>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0423464"/>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1398949"/>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2197437"/>
                  </a:ext>
                </a:extLst>
              </a:tr>
              <a:tr h="335280">
                <a:tc>
                  <a:txBody>
                    <a:bodyPr/>
                    <a:lstStyle/>
                    <a:p>
                      <a:pPr algn="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a:endParaRPr lang="en-US" sz="1100" dirty="0">
                        <a:solidFill>
                          <a:schemeClr val="tx1"/>
                        </a:solidFill>
                      </a:endParaRP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530422"/>
                  </a:ext>
                </a:extLst>
              </a:tr>
            </a:tbl>
          </a:graphicData>
        </a:graphic>
      </p:graphicFrame>
      <p:sp>
        <p:nvSpPr>
          <p:cNvPr id="13" name="TextBox 12">
            <a:extLst>
              <a:ext uri="{FF2B5EF4-FFF2-40B4-BE49-F238E27FC236}">
                <a16:creationId xmlns:a16="http://schemas.microsoft.com/office/drawing/2014/main" id="{9C5356A4-110F-8B1C-5113-1279F0992919}"/>
              </a:ext>
            </a:extLst>
          </p:cNvPr>
          <p:cNvSpPr txBox="1"/>
          <p:nvPr userDrawn="1"/>
        </p:nvSpPr>
        <p:spPr>
          <a:xfrm>
            <a:off x="2421709" y="480193"/>
            <a:ext cx="6380482" cy="646331"/>
          </a:xfrm>
          <a:prstGeom prst="rect">
            <a:avLst/>
          </a:prstGeom>
          <a:noFill/>
        </p:spPr>
        <p:txBody>
          <a:bodyPr wrap="square" rtlCol="0">
            <a:spAutoFit/>
          </a:bodyPr>
          <a:lstStyle/>
          <a:p>
            <a:r>
              <a:rPr lang="en-US" sz="1200" dirty="0">
                <a:solidFill>
                  <a:schemeClr val="accent1"/>
                </a:solidFill>
              </a:rPr>
              <a:t>Select </a:t>
            </a:r>
            <a:r>
              <a:rPr lang="en-US" sz="1200" dirty="0"/>
              <a:t>these tables and</a:t>
            </a:r>
            <a:r>
              <a:rPr lang="en-US" sz="1200" dirty="0">
                <a:solidFill>
                  <a:schemeClr val="accent1"/>
                </a:solidFill>
              </a:rPr>
              <a:t> Copy</a:t>
            </a:r>
            <a:r>
              <a:rPr lang="en-US" sz="1200" dirty="0"/>
              <a:t> them from </a:t>
            </a:r>
            <a:r>
              <a:rPr lang="en-US" sz="1200" b="1" dirty="0">
                <a:solidFill>
                  <a:schemeClr val="accent5"/>
                </a:solidFill>
              </a:rPr>
              <a:t>Slide Master</a:t>
            </a:r>
            <a:r>
              <a:rPr lang="en-US" sz="1200" dirty="0">
                <a:solidFill>
                  <a:schemeClr val="accent5"/>
                </a:solidFill>
              </a:rPr>
              <a:t> </a:t>
            </a:r>
            <a:r>
              <a:rPr lang="en-US" sz="1200" dirty="0"/>
              <a:t>view. Go to </a:t>
            </a:r>
            <a:r>
              <a:rPr lang="en-US" sz="1200" b="1" dirty="0">
                <a:solidFill>
                  <a:schemeClr val="accent5"/>
                </a:solidFill>
              </a:rPr>
              <a:t>Normal</a:t>
            </a:r>
            <a:r>
              <a:rPr lang="en-US" sz="1200" b="0" dirty="0">
                <a:solidFill>
                  <a:schemeClr val="accent3"/>
                </a:solidFill>
              </a:rPr>
              <a:t> </a:t>
            </a:r>
            <a:r>
              <a:rPr lang="en-US" sz="1200" dirty="0"/>
              <a:t>view,</a:t>
            </a:r>
            <a:r>
              <a:rPr lang="en-US" sz="1200" b="0" dirty="0">
                <a:solidFill>
                  <a:schemeClr val="accent3"/>
                </a:solidFill>
              </a:rPr>
              <a:t> </a:t>
            </a:r>
            <a:r>
              <a:rPr lang="en-US" sz="1200" dirty="0"/>
              <a:t>from the list of </a:t>
            </a:r>
            <a:r>
              <a:rPr lang="en-US" sz="1200" b="1" dirty="0">
                <a:solidFill>
                  <a:schemeClr val="accent5"/>
                </a:solidFill>
              </a:rPr>
              <a:t>New Slide</a:t>
            </a:r>
            <a:r>
              <a:rPr lang="en-US" sz="1200" dirty="0">
                <a:solidFill>
                  <a:schemeClr val="accent5"/>
                </a:solidFill>
              </a:rPr>
              <a:t> </a:t>
            </a:r>
            <a:r>
              <a:rPr lang="en-US" sz="1200" b="0" dirty="0">
                <a:solidFill>
                  <a:schemeClr val="tx2"/>
                </a:solidFill>
              </a:rPr>
              <a:t>add </a:t>
            </a:r>
            <a:r>
              <a:rPr lang="en-US" sz="1200" b="0" dirty="0">
                <a:solidFill>
                  <a:schemeClr val="accent3"/>
                </a:solidFill>
              </a:rPr>
              <a:t> </a:t>
            </a:r>
            <a:r>
              <a:rPr lang="en-US" sz="1200" dirty="0"/>
              <a:t>the </a:t>
            </a:r>
            <a:r>
              <a:rPr lang="en-US" sz="1200" b="1" dirty="0">
                <a:solidFill>
                  <a:schemeClr val="accent5"/>
                </a:solidFill>
              </a:rPr>
              <a:t>New Table</a:t>
            </a:r>
            <a:r>
              <a:rPr lang="en-US" sz="1200" dirty="0"/>
              <a:t> slide and </a:t>
            </a:r>
            <a:r>
              <a:rPr lang="en-US" sz="1200" dirty="0">
                <a:solidFill>
                  <a:schemeClr val="accent1"/>
                </a:solidFill>
              </a:rPr>
              <a:t>paste</a:t>
            </a:r>
            <a:r>
              <a:rPr lang="en-US" sz="1200" dirty="0"/>
              <a:t> the table to populate it based on your requirements.</a:t>
            </a:r>
          </a:p>
        </p:txBody>
      </p:sp>
    </p:spTree>
    <p:extLst>
      <p:ext uri="{BB962C8B-B14F-4D97-AF65-F5344CB8AC3E}">
        <p14:creationId xmlns:p14="http://schemas.microsoft.com/office/powerpoint/2010/main" val="148007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w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E46A-CBEA-5798-65F8-925BB51A660C}"/>
              </a:ext>
            </a:extLst>
          </p:cNvPr>
          <p:cNvSpPr>
            <a:spLocks noGrp="1"/>
          </p:cNvSpPr>
          <p:nvPr>
            <p:ph type="title" hasCustomPrompt="1"/>
          </p:nvPr>
        </p:nvSpPr>
        <p:spPr>
          <a:xfrm>
            <a:off x="2304288" y="493779"/>
            <a:ext cx="6376559" cy="681881"/>
          </a:xfrm>
          <a:prstGeom prst="rect">
            <a:avLst/>
          </a:prstGeom>
        </p:spPr>
        <p:txBody>
          <a:bodyPr anchor="t" anchorCtr="0">
            <a:normAutofit/>
          </a:bodyPr>
          <a:lstStyle>
            <a:lvl1pPr>
              <a:defRPr sz="3000" b="1"/>
            </a:lvl1pPr>
          </a:lstStyle>
          <a:p>
            <a:r>
              <a:rPr lang="en-US" dirty="0"/>
              <a:t>New table Arial bold 30pt </a:t>
            </a:r>
          </a:p>
        </p:txBody>
      </p:sp>
      <p:sp>
        <p:nvSpPr>
          <p:cNvPr id="4" name="Slide Number Placeholder 5">
            <a:extLst>
              <a:ext uri="{FF2B5EF4-FFF2-40B4-BE49-F238E27FC236}">
                <a16:creationId xmlns:a16="http://schemas.microsoft.com/office/drawing/2014/main" id="{FEBDE005-4E7F-4133-B54D-D7BC346B0829}"/>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3" name="Text Placeholder 12">
            <a:extLst>
              <a:ext uri="{FF2B5EF4-FFF2-40B4-BE49-F238E27FC236}">
                <a16:creationId xmlns:a16="http://schemas.microsoft.com/office/drawing/2014/main" id="{F13451FF-7B95-547D-84C5-AF19EDAF465A}"/>
              </a:ext>
            </a:extLst>
          </p:cNvPr>
          <p:cNvSpPr>
            <a:spLocks noGrp="1"/>
          </p:cNvSpPr>
          <p:nvPr>
            <p:ph type="body" sz="quarter" idx="18" hasCustomPrompt="1"/>
          </p:nvPr>
        </p:nvSpPr>
        <p:spPr>
          <a:xfrm>
            <a:off x="365761" y="6105528"/>
            <a:ext cx="6400800" cy="352422"/>
          </a:xfrm>
          <a:prstGeom prst="rect">
            <a:avLst/>
          </a:prstGeom>
        </p:spPr>
        <p:txBody>
          <a:bodyPr lIns="0" tIns="0"/>
          <a:lstStyle>
            <a:lvl1pPr marL="0" indent="0">
              <a:spcBef>
                <a:spcPts val="0"/>
              </a:spcBef>
              <a:buNone/>
              <a:defRPr sz="1100" i="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Q. Question goes here / Base: Valid respondents (n=xxx)</a:t>
            </a:r>
          </a:p>
        </p:txBody>
      </p:sp>
    </p:spTree>
    <p:extLst>
      <p:ext uri="{BB962C8B-B14F-4D97-AF65-F5344CB8AC3E}">
        <p14:creationId xmlns:p14="http://schemas.microsoft.com/office/powerpoint/2010/main" val="13285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12BBF1-CE4B-FA3E-524B-56863F35708C}"/>
              </a:ext>
            </a:extLst>
          </p:cNvPr>
          <p:cNvSpPr>
            <a:spLocks noGrp="1"/>
          </p:cNvSpPr>
          <p:nvPr>
            <p:ph type="sldNum" sz="quarter" idx="10"/>
          </p:nvPr>
        </p:nvSpPr>
        <p:spPr/>
        <p:txBody>
          <a:bodyPr/>
          <a:lstStyle/>
          <a:p>
            <a:fld id="{A18B64A5-2BB0-4DAC-BA84-BDA2B29256E6}" type="slidenum">
              <a:rPr lang="en-US"/>
              <a:t>‹#›</a:t>
            </a:fld>
            <a:endParaRPr lang="en-US" dirty="0"/>
          </a:p>
        </p:txBody>
      </p:sp>
      <p:sp>
        <p:nvSpPr>
          <p:cNvPr id="4" name="Picture Placeholder 10">
            <a:extLst>
              <a:ext uri="{FF2B5EF4-FFF2-40B4-BE49-F238E27FC236}">
                <a16:creationId xmlns:a16="http://schemas.microsoft.com/office/drawing/2014/main" id="{2B086240-2D81-3743-3F16-8953EE959164}"/>
              </a:ext>
            </a:extLst>
          </p:cNvPr>
          <p:cNvSpPr>
            <a:spLocks noGrp="1"/>
          </p:cNvSpPr>
          <p:nvPr>
            <p:ph type="pic" sz="quarter" idx="15" hasCustomPrompt="1"/>
          </p:nvPr>
        </p:nvSpPr>
        <p:spPr>
          <a:xfrm>
            <a:off x="0" y="3"/>
            <a:ext cx="9144000" cy="4195442"/>
          </a:xfrm>
          <a:prstGeom prst="rect">
            <a:avLst/>
          </a:prstGeom>
          <a:solidFill>
            <a:schemeClr val="bg1">
              <a:lumMod val="85000"/>
            </a:schemeClr>
          </a:solidFill>
        </p:spPr>
        <p:txBody>
          <a:bodyPr anchor="ctr" anchorCtr="0"/>
          <a:lstStyle>
            <a:lvl1pPr marL="0" indent="0" algn="ctr">
              <a:buNone/>
              <a:defRPr sz="1200"/>
            </a:lvl1pPr>
          </a:lstStyle>
          <a:p>
            <a:r>
              <a:rPr lang="en-US" sz="1200" dirty="0"/>
              <a:t>Click on this icon </a:t>
            </a:r>
            <a:br>
              <a:rPr lang="en-US" sz="1200" dirty="0"/>
            </a:br>
            <a:r>
              <a:rPr lang="en-US" sz="1200" dirty="0"/>
              <a:t>to select new picture</a:t>
            </a:r>
            <a:endParaRPr lang="en-US" dirty="0"/>
          </a:p>
        </p:txBody>
      </p:sp>
      <p:sp>
        <p:nvSpPr>
          <p:cNvPr id="5" name="Title 1">
            <a:extLst>
              <a:ext uri="{FF2B5EF4-FFF2-40B4-BE49-F238E27FC236}">
                <a16:creationId xmlns:a16="http://schemas.microsoft.com/office/drawing/2014/main" id="{CCCDDD8D-546E-5C7E-D8B8-D5CD69100900}"/>
              </a:ext>
            </a:extLst>
          </p:cNvPr>
          <p:cNvSpPr>
            <a:spLocks noGrp="1"/>
          </p:cNvSpPr>
          <p:nvPr>
            <p:ph type="title" hasCustomPrompt="1"/>
          </p:nvPr>
        </p:nvSpPr>
        <p:spPr>
          <a:xfrm>
            <a:off x="1655064" y="4463077"/>
            <a:ext cx="6895580" cy="679559"/>
          </a:xfrm>
          <a:prstGeom prst="rect">
            <a:avLst/>
          </a:prstGeom>
        </p:spPr>
        <p:txBody>
          <a:bodyPr lIns="0" anchor="t" anchorCtr="0">
            <a:normAutofit/>
          </a:bodyPr>
          <a:lstStyle>
            <a:lvl1pPr>
              <a:defRPr sz="3600" b="0">
                <a:solidFill>
                  <a:schemeClr val="tx1"/>
                </a:solidFill>
              </a:defRPr>
            </a:lvl1pPr>
          </a:lstStyle>
          <a:p>
            <a:r>
              <a:rPr lang="en-US" dirty="0"/>
              <a:t>Contact</a:t>
            </a:r>
          </a:p>
        </p:txBody>
      </p:sp>
      <p:sp>
        <p:nvSpPr>
          <p:cNvPr id="6" name="Text Placeholder 7">
            <a:extLst>
              <a:ext uri="{FF2B5EF4-FFF2-40B4-BE49-F238E27FC236}">
                <a16:creationId xmlns:a16="http://schemas.microsoft.com/office/drawing/2014/main" id="{6292398F-99A6-D46F-8CBF-14FAF8C1287F}"/>
              </a:ext>
            </a:extLst>
          </p:cNvPr>
          <p:cNvSpPr>
            <a:spLocks noGrp="1"/>
          </p:cNvSpPr>
          <p:nvPr>
            <p:ph type="body" sz="quarter" idx="14" hasCustomPrompt="1"/>
          </p:nvPr>
        </p:nvSpPr>
        <p:spPr>
          <a:xfrm>
            <a:off x="1655064" y="5355768"/>
            <a:ext cx="6904486" cy="577096"/>
          </a:xfrm>
          <a:prstGeom prst="rect">
            <a:avLst/>
          </a:prstGeom>
        </p:spPr>
        <p:txBody>
          <a:bodyPr lIns="0"/>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dirty="0"/>
              <a:t>Customer Service and Communications</a:t>
            </a:r>
          </a:p>
          <a:p>
            <a:pPr lvl="0"/>
            <a:r>
              <a:rPr lang="en-US" dirty="0"/>
              <a:t>The City of Calgary </a:t>
            </a:r>
          </a:p>
          <a:p>
            <a:pPr lvl="0"/>
            <a:r>
              <a:rPr lang="en-US" dirty="0" err="1"/>
              <a:t>research@calgary.ca</a:t>
            </a:r>
            <a:endParaRPr lang="en-US" dirty="0"/>
          </a:p>
        </p:txBody>
      </p:sp>
      <p:sp>
        <p:nvSpPr>
          <p:cNvPr id="7" name="Text Placeholder 7">
            <a:extLst>
              <a:ext uri="{FF2B5EF4-FFF2-40B4-BE49-F238E27FC236}">
                <a16:creationId xmlns:a16="http://schemas.microsoft.com/office/drawing/2014/main" id="{0848F4B4-ED7C-7251-2F5E-D71BB3B4E91A}"/>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
        <p:nvSpPr>
          <p:cNvPr id="2" name="Text Placeholder 7">
            <a:extLst>
              <a:ext uri="{FF2B5EF4-FFF2-40B4-BE49-F238E27FC236}">
                <a16:creationId xmlns:a16="http://schemas.microsoft.com/office/drawing/2014/main" id="{C9A493A4-636A-1E5E-91C0-E0501CE6E798}"/>
              </a:ext>
            </a:extLst>
          </p:cNvPr>
          <p:cNvSpPr>
            <a:spLocks noGrp="1"/>
          </p:cNvSpPr>
          <p:nvPr>
            <p:ph type="body" sz="quarter" idx="19" hasCustomPrompt="1"/>
          </p:nvPr>
        </p:nvSpPr>
        <p:spPr>
          <a:xfrm>
            <a:off x="1655064" y="5164427"/>
            <a:ext cx="6904486" cy="269722"/>
          </a:xfrm>
          <a:prstGeom prst="rect">
            <a:avLst/>
          </a:prstGeom>
        </p:spPr>
        <p:txBody>
          <a:bodyPr lIns="0"/>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1"/>
                </a:solidFill>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dirty="0"/>
              <a:t>The Corporate Research Team</a:t>
            </a:r>
          </a:p>
        </p:txBody>
      </p:sp>
    </p:spTree>
    <p:extLst>
      <p:ext uri="{BB962C8B-B14F-4D97-AF65-F5344CB8AC3E}">
        <p14:creationId xmlns:p14="http://schemas.microsoft.com/office/powerpoint/2010/main" val="386972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nai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13495F-BB08-0174-7997-568178978B11}"/>
              </a:ext>
            </a:extLst>
          </p:cNvPr>
          <p:cNvSpPr>
            <a:spLocks noGrp="1"/>
          </p:cNvSpPr>
          <p:nvPr>
            <p:ph type="sldNum" sz="quarter" idx="10"/>
          </p:nvPr>
        </p:nvSpPr>
        <p:spPr/>
        <p:txBody>
          <a:bodyPr/>
          <a:lstStyle/>
          <a:p>
            <a:fld id="{2BDF8C4C-BAD4-4396-B285-6F290FBA1BD6}" type="slidenum">
              <a:rPr lang="en-US"/>
              <a:t>‹#›</a:t>
            </a:fld>
            <a:endParaRPr lang="en-US" dirty="0"/>
          </a:p>
        </p:txBody>
      </p:sp>
      <p:sp>
        <p:nvSpPr>
          <p:cNvPr id="4" name="Picture Placeholder 10">
            <a:extLst>
              <a:ext uri="{FF2B5EF4-FFF2-40B4-BE49-F238E27FC236}">
                <a16:creationId xmlns:a16="http://schemas.microsoft.com/office/drawing/2014/main" id="{BFCFD952-F0CF-0786-C39C-D72F1EE8D4D9}"/>
              </a:ext>
            </a:extLst>
          </p:cNvPr>
          <p:cNvSpPr>
            <a:spLocks noGrp="1"/>
          </p:cNvSpPr>
          <p:nvPr>
            <p:ph type="pic" sz="quarter" idx="15" hasCustomPrompt="1"/>
          </p:nvPr>
        </p:nvSpPr>
        <p:spPr>
          <a:xfrm>
            <a:off x="0" y="3"/>
            <a:ext cx="9144000" cy="4610099"/>
          </a:xfrm>
          <a:prstGeom prst="rect">
            <a:avLst/>
          </a:prstGeom>
          <a:solidFill>
            <a:schemeClr val="bg1">
              <a:lumMod val="85000"/>
            </a:schemeClr>
          </a:solidFill>
        </p:spPr>
        <p:txBody>
          <a:bodyPr anchor="ctr" anchorCtr="0"/>
          <a:lstStyle>
            <a:lvl1pPr marL="0" indent="0" algn="ctr">
              <a:buNone/>
              <a:defRPr sz="1200"/>
            </a:lvl1pPr>
          </a:lstStyle>
          <a:p>
            <a:r>
              <a:rPr lang="en-US" sz="1200" dirty="0"/>
              <a:t>Click on this icon </a:t>
            </a:r>
            <a:br>
              <a:rPr lang="en-US" sz="1200" dirty="0"/>
            </a:br>
            <a:r>
              <a:rPr lang="en-US" sz="1200" dirty="0"/>
              <a:t>to select new picture</a:t>
            </a:r>
            <a:endParaRPr lang="en-US" dirty="0"/>
          </a:p>
        </p:txBody>
      </p:sp>
      <p:sp>
        <p:nvSpPr>
          <p:cNvPr id="5" name="Title 1">
            <a:extLst>
              <a:ext uri="{FF2B5EF4-FFF2-40B4-BE49-F238E27FC236}">
                <a16:creationId xmlns:a16="http://schemas.microsoft.com/office/drawing/2014/main" id="{CDBA0342-A77C-86B6-6EBA-B80C0670F9A7}"/>
              </a:ext>
            </a:extLst>
          </p:cNvPr>
          <p:cNvSpPr>
            <a:spLocks noGrp="1"/>
          </p:cNvSpPr>
          <p:nvPr>
            <p:ph type="title" hasCustomPrompt="1"/>
          </p:nvPr>
        </p:nvSpPr>
        <p:spPr>
          <a:xfrm>
            <a:off x="1655064" y="4939346"/>
            <a:ext cx="6895580" cy="679559"/>
          </a:xfrm>
          <a:prstGeom prst="rect">
            <a:avLst/>
          </a:prstGeom>
        </p:spPr>
        <p:txBody>
          <a:bodyPr lIns="0" anchor="t" anchorCtr="0">
            <a:normAutofit/>
          </a:bodyPr>
          <a:lstStyle>
            <a:lvl1pPr>
              <a:defRPr sz="3600" b="0">
                <a:solidFill>
                  <a:schemeClr val="tx1"/>
                </a:solidFill>
              </a:defRPr>
            </a:lvl1pPr>
          </a:lstStyle>
          <a:p>
            <a:r>
              <a:rPr lang="en-US" dirty="0"/>
              <a:t>Questionnaire</a:t>
            </a:r>
          </a:p>
        </p:txBody>
      </p:sp>
      <p:sp>
        <p:nvSpPr>
          <p:cNvPr id="6" name="Text Placeholder 7">
            <a:extLst>
              <a:ext uri="{FF2B5EF4-FFF2-40B4-BE49-F238E27FC236}">
                <a16:creationId xmlns:a16="http://schemas.microsoft.com/office/drawing/2014/main" id="{50D12E1E-3D0E-D9BF-C031-0899251FBF96}"/>
              </a:ext>
            </a:extLst>
          </p:cNvPr>
          <p:cNvSpPr>
            <a:spLocks noGrp="1"/>
          </p:cNvSpPr>
          <p:nvPr>
            <p:ph type="body" sz="quarter" idx="14" hasCustomPrompt="1"/>
          </p:nvPr>
        </p:nvSpPr>
        <p:spPr>
          <a:xfrm>
            <a:off x="1655064" y="5547754"/>
            <a:ext cx="6904486" cy="808599"/>
          </a:xfrm>
          <a:prstGeom prst="rect">
            <a:avLst/>
          </a:prstGeom>
        </p:spPr>
        <p:txBody>
          <a:bodyPr lIns="0"/>
          <a:lstStyle>
            <a:lvl1pPr marL="0" marR="0" indent="0" algn="l" defTabSz="914377" rtl="0" eaLnBrk="1" fontAlgn="auto" latinLnBrk="0" hangingPunct="1">
              <a:lnSpc>
                <a:spcPct val="100000"/>
              </a:lnSpc>
              <a:spcBef>
                <a:spcPts val="600"/>
              </a:spcBef>
              <a:spcAft>
                <a:spcPts val="600"/>
              </a:spcAft>
              <a:buClrTx/>
              <a:buSzTx/>
              <a:buFont typeface="Arial" panose="020B0604020202020204" pitchFamily="34" charset="0"/>
              <a:buNone/>
              <a:tabLst/>
              <a:defRPr sz="2000" b="0">
                <a:solidFill>
                  <a:schemeClr val="tx1"/>
                </a:solidFill>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dirty="0"/>
              <a:t>Subtitle Arial regular 20pt</a:t>
            </a:r>
          </a:p>
        </p:txBody>
      </p:sp>
      <p:sp>
        <p:nvSpPr>
          <p:cNvPr id="7" name="Text Placeholder 7">
            <a:extLst>
              <a:ext uri="{FF2B5EF4-FFF2-40B4-BE49-F238E27FC236}">
                <a16:creationId xmlns:a16="http://schemas.microsoft.com/office/drawing/2014/main" id="{1E8B3FA1-FD59-8808-9763-B8018CBCE778}"/>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5764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5F7A4C-1CE7-0A4C-9842-8F8C03C9E0F0}"/>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Title 1">
            <a:extLst>
              <a:ext uri="{FF2B5EF4-FFF2-40B4-BE49-F238E27FC236}">
                <a16:creationId xmlns:a16="http://schemas.microsoft.com/office/drawing/2014/main" id="{6336525D-3A09-1C41-8880-8041673FE96C}"/>
              </a:ext>
            </a:extLst>
          </p:cNvPr>
          <p:cNvSpPr>
            <a:spLocks noGrp="1"/>
          </p:cNvSpPr>
          <p:nvPr>
            <p:ph type="title" hasCustomPrompt="1"/>
          </p:nvPr>
        </p:nvSpPr>
        <p:spPr>
          <a:xfrm>
            <a:off x="2303118" y="493776"/>
            <a:ext cx="6895580" cy="547624"/>
          </a:xfrm>
          <a:prstGeom prst="rect">
            <a:avLst/>
          </a:prstGeom>
        </p:spPr>
        <p:txBody>
          <a:bodyPr anchor="t" anchorCtr="0">
            <a:normAutofit/>
          </a:bodyPr>
          <a:lstStyle>
            <a:lvl1pPr>
              <a:defRPr sz="3000" b="1"/>
            </a:lvl1pPr>
          </a:lstStyle>
          <a:p>
            <a:r>
              <a:rPr lang="en-US" dirty="0"/>
              <a:t>Table of contents Arial bold 30pt</a:t>
            </a:r>
          </a:p>
        </p:txBody>
      </p:sp>
      <p:sp>
        <p:nvSpPr>
          <p:cNvPr id="10" name="Picture Placeholder 10">
            <a:extLst>
              <a:ext uri="{FF2B5EF4-FFF2-40B4-BE49-F238E27FC236}">
                <a16:creationId xmlns:a16="http://schemas.microsoft.com/office/drawing/2014/main" id="{E7B57006-B0C4-A340-9C8A-BD1527418F1D}"/>
              </a:ext>
            </a:extLst>
          </p:cNvPr>
          <p:cNvSpPr>
            <a:spLocks noGrp="1"/>
          </p:cNvSpPr>
          <p:nvPr>
            <p:ph type="pic" sz="quarter" idx="15" hasCustomPrompt="1"/>
          </p:nvPr>
        </p:nvSpPr>
        <p:spPr>
          <a:xfrm>
            <a:off x="6888004" y="1250950"/>
            <a:ext cx="1989295" cy="4991099"/>
          </a:xfrm>
          <a:prstGeom prst="rect">
            <a:avLst/>
          </a:prstGeom>
          <a:solidFill>
            <a:schemeClr val="bg1">
              <a:lumMod val="85000"/>
            </a:schemeClr>
          </a:solidFill>
        </p:spPr>
        <p:txBody>
          <a:bodyPr anchor="ctr" anchorCtr="0"/>
          <a:lstStyle>
            <a:lvl1pPr marL="0" indent="0" algn="ctr">
              <a:buNone/>
              <a:defRPr sz="1200"/>
            </a:lvl1pPr>
          </a:lstStyle>
          <a:p>
            <a:r>
              <a:rPr lang="en-US" dirty="0"/>
              <a:t>Click on this icon </a:t>
            </a:r>
            <a:br>
              <a:rPr lang="en-US" dirty="0"/>
            </a:br>
            <a:r>
              <a:rPr lang="en-US" dirty="0"/>
              <a:t>to select new picture</a:t>
            </a:r>
            <a:br>
              <a:rPr lang="en-US" dirty="0"/>
            </a:br>
            <a:r>
              <a:rPr lang="en-US" dirty="0"/>
              <a:t>or click on the grey box to delete</a:t>
            </a:r>
          </a:p>
        </p:txBody>
      </p:sp>
      <p:graphicFrame>
        <p:nvGraphicFramePr>
          <p:cNvPr id="2" name="Table 3">
            <a:extLst>
              <a:ext uri="{FF2B5EF4-FFF2-40B4-BE49-F238E27FC236}">
                <a16:creationId xmlns:a16="http://schemas.microsoft.com/office/drawing/2014/main" id="{43AA22AF-5015-49DB-87B4-597B5CDDABFF}"/>
              </a:ext>
            </a:extLst>
          </p:cNvPr>
          <p:cNvGraphicFramePr>
            <a:graphicFrameLocks noGrp="1"/>
          </p:cNvGraphicFramePr>
          <p:nvPr>
            <p:extLst>
              <p:ext uri="{D42A27DB-BD31-4B8C-83A1-F6EECF244321}">
                <p14:modId xmlns:p14="http://schemas.microsoft.com/office/powerpoint/2010/main" val="3315745989"/>
              </p:ext>
            </p:extLst>
          </p:nvPr>
        </p:nvGraphicFramePr>
        <p:xfrm>
          <a:off x="792004" y="2266950"/>
          <a:ext cx="6096000" cy="29667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937435343"/>
                    </a:ext>
                  </a:extLst>
                </a:gridCol>
                <a:gridCol w="2032000">
                  <a:extLst>
                    <a:ext uri="{9D8B030D-6E8A-4147-A177-3AD203B41FA5}">
                      <a16:colId xmlns:a16="http://schemas.microsoft.com/office/drawing/2014/main" val="2847909033"/>
                    </a:ext>
                  </a:extLst>
                </a:gridCol>
                <a:gridCol w="2032000">
                  <a:extLst>
                    <a:ext uri="{9D8B030D-6E8A-4147-A177-3AD203B41FA5}">
                      <a16:colId xmlns:a16="http://schemas.microsoft.com/office/drawing/2014/main" val="2633692821"/>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5939472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698121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6679007"/>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8615715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949793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443439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26577087"/>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57743702"/>
                  </a:ext>
                </a:extLst>
              </a:tr>
            </a:tbl>
          </a:graphicData>
        </a:graphic>
      </p:graphicFrame>
      <p:graphicFrame>
        <p:nvGraphicFramePr>
          <p:cNvPr id="3" name="Table 3">
            <a:extLst>
              <a:ext uri="{FF2B5EF4-FFF2-40B4-BE49-F238E27FC236}">
                <a16:creationId xmlns:a16="http://schemas.microsoft.com/office/drawing/2014/main" id="{522671FD-282E-8BC8-20D1-7E178118467B}"/>
              </a:ext>
            </a:extLst>
          </p:cNvPr>
          <p:cNvGraphicFramePr>
            <a:graphicFrameLocks noGrp="1"/>
          </p:cNvGraphicFramePr>
          <p:nvPr userDrawn="1">
            <p:extLst>
              <p:ext uri="{D42A27DB-BD31-4B8C-83A1-F6EECF244321}">
                <p14:modId xmlns:p14="http://schemas.microsoft.com/office/powerpoint/2010/main" val="3315745989"/>
              </p:ext>
            </p:extLst>
          </p:nvPr>
        </p:nvGraphicFramePr>
        <p:xfrm>
          <a:off x="792004" y="2266950"/>
          <a:ext cx="6096000" cy="29667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937435343"/>
                    </a:ext>
                  </a:extLst>
                </a:gridCol>
                <a:gridCol w="2032000">
                  <a:extLst>
                    <a:ext uri="{9D8B030D-6E8A-4147-A177-3AD203B41FA5}">
                      <a16:colId xmlns:a16="http://schemas.microsoft.com/office/drawing/2014/main" val="2847909033"/>
                    </a:ext>
                  </a:extLst>
                </a:gridCol>
                <a:gridCol w="2032000">
                  <a:extLst>
                    <a:ext uri="{9D8B030D-6E8A-4147-A177-3AD203B41FA5}">
                      <a16:colId xmlns:a16="http://schemas.microsoft.com/office/drawing/2014/main" val="2633692821"/>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5939472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698121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6679007"/>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8615715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9497934"/>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443439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26577087"/>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57743702"/>
                  </a:ext>
                </a:extLst>
              </a:tr>
            </a:tbl>
          </a:graphicData>
        </a:graphic>
      </p:graphicFrame>
    </p:spTree>
    <p:extLst>
      <p:ext uri="{BB962C8B-B14F-4D97-AF65-F5344CB8AC3E}">
        <p14:creationId xmlns:p14="http://schemas.microsoft.com/office/powerpoint/2010/main" val="3378270276"/>
      </p:ext>
    </p:extLst>
  </p:cSld>
  <p:clrMapOvr>
    <a:masterClrMapping/>
  </p:clrMapOvr>
  <p:extLst>
    <p:ext uri="{DCECCB84-F9BA-43D5-87BE-67443E8EF086}">
      <p15:sldGuideLst xmlns:p15="http://schemas.microsoft.com/office/powerpoint/2012/main">
        <p15:guide id="6" orient="horz" pos="792" userDrawn="1">
          <p15:clr>
            <a:srgbClr val="FBAE40"/>
          </p15:clr>
        </p15:guide>
        <p15:guide id="7" pos="168" userDrawn="1">
          <p15:clr>
            <a:srgbClr val="FBAE40"/>
          </p15:clr>
        </p15:guide>
        <p15:guide id="8" pos="2880" userDrawn="1">
          <p15:clr>
            <a:srgbClr val="FBAE40"/>
          </p15:clr>
        </p15:guide>
        <p15:guide id="9" pos="5592" userDrawn="1">
          <p15:clr>
            <a:srgbClr val="FBAE40"/>
          </p15:clr>
        </p15:guide>
        <p15:guide id="10" orient="horz" pos="39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ckground and Meth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F384-DCA2-EA1A-7D05-889D5CE39F06}"/>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dirty="0"/>
              <a:t>Background &amp; methodology Arial bold 30pt</a:t>
            </a:r>
          </a:p>
        </p:txBody>
      </p:sp>
      <p:sp>
        <p:nvSpPr>
          <p:cNvPr id="4" name="Text Placeholder 7">
            <a:extLst>
              <a:ext uri="{FF2B5EF4-FFF2-40B4-BE49-F238E27FC236}">
                <a16:creationId xmlns:a16="http://schemas.microsoft.com/office/drawing/2014/main" id="{0CD427D3-204E-4806-BE53-7131240E4DAE}"/>
              </a:ext>
            </a:extLst>
          </p:cNvPr>
          <p:cNvSpPr>
            <a:spLocks noGrp="1"/>
          </p:cNvSpPr>
          <p:nvPr>
            <p:ph type="body" sz="quarter" idx="13" hasCustomPrompt="1"/>
          </p:nvPr>
        </p:nvSpPr>
        <p:spPr>
          <a:xfrm>
            <a:off x="365760" y="1275309"/>
            <a:ext cx="8579598" cy="493799"/>
          </a:xfrm>
          <a:prstGeom prst="rect">
            <a:avLst/>
          </a:prstGeom>
        </p:spPr>
        <p:txBody>
          <a:bodyPr lIns="0" tIns="0" rIns="0" bIns="0"/>
          <a:lstStyle>
            <a:lvl1pPr marL="0" indent="0">
              <a:buNone/>
              <a:defRPr sz="1600" b="1">
                <a:solidFill>
                  <a:schemeClr val="accent1"/>
                </a:solidFill>
              </a:defRPr>
            </a:lvl1pPr>
          </a:lstStyle>
          <a:p>
            <a:pPr lvl="0"/>
            <a:r>
              <a:rPr lang="en-US" dirty="0"/>
              <a:t>Background</a:t>
            </a:r>
          </a:p>
        </p:txBody>
      </p:sp>
      <p:sp>
        <p:nvSpPr>
          <p:cNvPr id="5" name="Text Placeholder 2">
            <a:extLst>
              <a:ext uri="{FF2B5EF4-FFF2-40B4-BE49-F238E27FC236}">
                <a16:creationId xmlns:a16="http://schemas.microsoft.com/office/drawing/2014/main" id="{A54F7B63-FAA3-463D-B777-6BB26048ECB6}"/>
              </a:ext>
            </a:extLst>
          </p:cNvPr>
          <p:cNvSpPr>
            <a:spLocks noGrp="1"/>
          </p:cNvSpPr>
          <p:nvPr>
            <p:ph type="body" sz="quarter" idx="17" hasCustomPrompt="1"/>
          </p:nvPr>
        </p:nvSpPr>
        <p:spPr>
          <a:xfrm>
            <a:off x="365760" y="1794508"/>
            <a:ext cx="8580436" cy="1577342"/>
          </a:xfrm>
          <a:prstGeom prst="rect">
            <a:avLst/>
          </a:prstGeom>
        </p:spPr>
        <p:txBody>
          <a:bodyPr lIns="0"/>
          <a:lstStyle>
            <a:lvl1pPr marL="285750" indent="-285750">
              <a:buFont typeface="Wingdings" panose="05000000000000000000" pitchFamily="2" charset="2"/>
              <a:buChar char="§"/>
              <a:defRPr sz="1400"/>
            </a:lvl1pPr>
            <a:lvl2pPr marL="457189" indent="0">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level Arial regular 12pt</a:t>
            </a:r>
          </a:p>
        </p:txBody>
      </p:sp>
      <p:sp>
        <p:nvSpPr>
          <p:cNvPr id="8" name="Text Placeholder 7">
            <a:extLst>
              <a:ext uri="{FF2B5EF4-FFF2-40B4-BE49-F238E27FC236}">
                <a16:creationId xmlns:a16="http://schemas.microsoft.com/office/drawing/2014/main" id="{7C78D4DB-3693-441A-A3F1-19A32EEDD36E}"/>
              </a:ext>
            </a:extLst>
          </p:cNvPr>
          <p:cNvSpPr>
            <a:spLocks noGrp="1"/>
          </p:cNvSpPr>
          <p:nvPr>
            <p:ph type="body" sz="quarter" idx="18" hasCustomPrompt="1"/>
          </p:nvPr>
        </p:nvSpPr>
        <p:spPr>
          <a:xfrm>
            <a:off x="365760" y="3650209"/>
            <a:ext cx="8579598" cy="493799"/>
          </a:xfrm>
          <a:prstGeom prst="rect">
            <a:avLst/>
          </a:prstGeom>
        </p:spPr>
        <p:txBody>
          <a:bodyPr lIns="0" tIns="0" rIns="0" bIns="0"/>
          <a:lstStyle>
            <a:lvl1pPr marL="0" indent="0">
              <a:buNone/>
              <a:defRPr sz="1600" b="1">
                <a:solidFill>
                  <a:schemeClr val="accent1"/>
                </a:solidFill>
              </a:defRPr>
            </a:lvl1pPr>
          </a:lstStyle>
          <a:p>
            <a:pPr lvl="0"/>
            <a:r>
              <a:rPr lang="en-US" dirty="0"/>
              <a:t>Methodology</a:t>
            </a:r>
          </a:p>
        </p:txBody>
      </p:sp>
      <p:sp>
        <p:nvSpPr>
          <p:cNvPr id="9" name="Text Placeholder 2">
            <a:extLst>
              <a:ext uri="{FF2B5EF4-FFF2-40B4-BE49-F238E27FC236}">
                <a16:creationId xmlns:a16="http://schemas.microsoft.com/office/drawing/2014/main" id="{011750A5-63EB-4421-8B16-5BB3719A96AB}"/>
              </a:ext>
            </a:extLst>
          </p:cNvPr>
          <p:cNvSpPr>
            <a:spLocks noGrp="1"/>
          </p:cNvSpPr>
          <p:nvPr>
            <p:ph type="body" sz="quarter" idx="19" hasCustomPrompt="1"/>
          </p:nvPr>
        </p:nvSpPr>
        <p:spPr>
          <a:xfrm>
            <a:off x="365760" y="4144008"/>
            <a:ext cx="8580436" cy="1577342"/>
          </a:xfrm>
          <a:prstGeom prst="rect">
            <a:avLst/>
          </a:prstGeom>
        </p:spPr>
        <p:txBody>
          <a:bodyPr lIns="0"/>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level Arial regular 12pt</a:t>
            </a:r>
          </a:p>
        </p:txBody>
      </p:sp>
      <p:sp>
        <p:nvSpPr>
          <p:cNvPr id="10" name="Slide Number Placeholder 5">
            <a:extLst>
              <a:ext uri="{FF2B5EF4-FFF2-40B4-BE49-F238E27FC236}">
                <a16:creationId xmlns:a16="http://schemas.microsoft.com/office/drawing/2014/main" id="{0EAE85A6-2933-4EFD-9D71-4C817EC25489}"/>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3809482360"/>
      </p:ext>
    </p:extLst>
  </p:cSld>
  <p:clrMapOvr>
    <a:masterClrMapping/>
  </p:clrMapOvr>
  <p:extLst>
    <p:ext uri="{DCECCB84-F9BA-43D5-87BE-67443E8EF086}">
      <p15:sldGuideLst xmlns:p15="http://schemas.microsoft.com/office/powerpoint/2012/main">
        <p15:guide id="5" orient="horz" pos="792" userDrawn="1">
          <p15:clr>
            <a:srgbClr val="FBAE40"/>
          </p15:clr>
        </p15:guide>
        <p15:guide id="6" pos="2880" userDrawn="1">
          <p15:clr>
            <a:srgbClr val="FBAE40"/>
          </p15:clr>
        </p15:guide>
        <p15:guide id="7" pos="5592" userDrawn="1">
          <p15:clr>
            <a:srgbClr val="FBAE40"/>
          </p15:clr>
        </p15:guide>
        <p15:guide id="8" pos="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F384-DCA2-EA1A-7D05-889D5CE39F06}"/>
              </a:ext>
            </a:extLst>
          </p:cNvPr>
          <p:cNvSpPr>
            <a:spLocks noGrp="1"/>
          </p:cNvSpPr>
          <p:nvPr>
            <p:ph type="title" hasCustomPrompt="1"/>
          </p:nvPr>
        </p:nvSpPr>
        <p:spPr>
          <a:xfrm>
            <a:off x="2304287" y="493779"/>
            <a:ext cx="6930247" cy="681881"/>
          </a:xfrm>
          <a:prstGeom prst="rect">
            <a:avLst/>
          </a:prstGeom>
        </p:spPr>
        <p:txBody>
          <a:bodyPr anchor="t" anchorCtr="0">
            <a:normAutofit/>
          </a:bodyPr>
          <a:lstStyle>
            <a:lvl1pPr>
              <a:defRPr sz="3000" b="1"/>
            </a:lvl1pPr>
          </a:lstStyle>
          <a:p>
            <a:r>
              <a:rPr lang="en-US" dirty="0"/>
              <a:t>Highlights at a glance Arial bold 30pt </a:t>
            </a:r>
          </a:p>
        </p:txBody>
      </p:sp>
      <p:cxnSp>
        <p:nvCxnSpPr>
          <p:cNvPr id="11" name="Straight Connector 10">
            <a:extLst>
              <a:ext uri="{FF2B5EF4-FFF2-40B4-BE49-F238E27FC236}">
                <a16:creationId xmlns:a16="http://schemas.microsoft.com/office/drawing/2014/main" id="{DA08B800-2A0A-445F-B470-869740C3BF29}"/>
              </a:ext>
            </a:extLst>
          </p:cNvPr>
          <p:cNvCxnSpPr>
            <a:cxnSpLocks/>
          </p:cNvCxnSpPr>
          <p:nvPr/>
        </p:nvCxnSpPr>
        <p:spPr>
          <a:xfrm>
            <a:off x="6269560" y="1359343"/>
            <a:ext cx="0" cy="216606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A0C700D-ED40-4C47-9B0C-565ECF15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056" y="5453418"/>
            <a:ext cx="598369" cy="598369"/>
          </a:xfrm>
          <a:prstGeom prst="rect">
            <a:avLst/>
          </a:prstGeom>
        </p:spPr>
      </p:pic>
      <p:pic>
        <p:nvPicPr>
          <p:cNvPr id="13" name="Picture 12">
            <a:extLst>
              <a:ext uri="{FF2B5EF4-FFF2-40B4-BE49-F238E27FC236}">
                <a16:creationId xmlns:a16="http://schemas.microsoft.com/office/drawing/2014/main" id="{A7B601F9-8310-4F5C-807B-6928DFE63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779" y="5412293"/>
            <a:ext cx="752221" cy="752221"/>
          </a:xfrm>
          <a:prstGeom prst="rect">
            <a:avLst/>
          </a:prstGeom>
        </p:spPr>
      </p:pic>
      <p:graphicFrame>
        <p:nvGraphicFramePr>
          <p:cNvPr id="14" name="Table 13">
            <a:extLst>
              <a:ext uri="{FF2B5EF4-FFF2-40B4-BE49-F238E27FC236}">
                <a16:creationId xmlns:a16="http://schemas.microsoft.com/office/drawing/2014/main" id="{ED0F3484-561B-41E7-B32B-BA595BC0E5AF}"/>
              </a:ext>
            </a:extLst>
          </p:cNvPr>
          <p:cNvGraphicFramePr>
            <a:graphicFrameLocks noGrp="1"/>
          </p:cNvGraphicFramePr>
          <p:nvPr>
            <p:extLst>
              <p:ext uri="{D42A27DB-BD31-4B8C-83A1-F6EECF244321}">
                <p14:modId xmlns:p14="http://schemas.microsoft.com/office/powerpoint/2010/main" val="1026361866"/>
              </p:ext>
            </p:extLst>
          </p:nvPr>
        </p:nvGraphicFramePr>
        <p:xfrm>
          <a:off x="335280" y="1054543"/>
          <a:ext cx="8656320" cy="304800"/>
        </p:xfrm>
        <a:graphic>
          <a:graphicData uri="http://schemas.openxmlformats.org/drawingml/2006/table">
            <a:tbl>
              <a:tblPr firstRow="1" bandRow="1">
                <a:tableStyleId>{073A0DAA-6AF3-43AB-8588-CEC1D06C72B9}</a:tableStyleId>
              </a:tblPr>
              <a:tblGrid>
                <a:gridCol w="5895252">
                  <a:extLst>
                    <a:ext uri="{9D8B030D-6E8A-4147-A177-3AD203B41FA5}">
                      <a16:colId xmlns:a16="http://schemas.microsoft.com/office/drawing/2014/main" val="20000"/>
                    </a:ext>
                  </a:extLst>
                </a:gridCol>
                <a:gridCol w="2761068">
                  <a:extLst>
                    <a:ext uri="{9D8B030D-6E8A-4147-A177-3AD203B41FA5}">
                      <a16:colId xmlns:a16="http://schemas.microsoft.com/office/drawing/2014/main" val="20001"/>
                    </a:ext>
                  </a:extLst>
                </a:gridCol>
              </a:tblGrid>
              <a:tr h="252656">
                <a:tc>
                  <a:txBody>
                    <a:bodyPr/>
                    <a:lstStyle/>
                    <a:p>
                      <a:pPr algn="ctr"/>
                      <a:r>
                        <a:rPr lang="en-CA" sz="1400" dirty="0">
                          <a:solidFill>
                            <a:schemeClr val="bg1"/>
                          </a:solidFill>
                        </a:rPr>
                        <a:t>XXX</a:t>
                      </a:r>
                      <a:endParaRPr 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rPr>
                        <a:t>XXX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extLst>
                  <a:ext uri="{0D108BD9-81ED-4DB2-BD59-A6C34878D82A}">
                    <a16:rowId xmlns:a16="http://schemas.microsoft.com/office/drawing/2014/main" val="10000"/>
                  </a:ext>
                </a:extLst>
              </a:tr>
            </a:tbl>
          </a:graphicData>
        </a:graphic>
      </p:graphicFrame>
      <p:grpSp>
        <p:nvGrpSpPr>
          <p:cNvPr id="15" name="Group 14">
            <a:extLst>
              <a:ext uri="{FF2B5EF4-FFF2-40B4-BE49-F238E27FC236}">
                <a16:creationId xmlns:a16="http://schemas.microsoft.com/office/drawing/2014/main" id="{B26ED3B7-3001-4997-ABC6-A084385BC271}"/>
              </a:ext>
            </a:extLst>
          </p:cNvPr>
          <p:cNvGrpSpPr/>
          <p:nvPr/>
        </p:nvGrpSpPr>
        <p:grpSpPr>
          <a:xfrm>
            <a:off x="1224387" y="1619100"/>
            <a:ext cx="2661814" cy="315880"/>
            <a:chOff x="838102" y="1501408"/>
            <a:chExt cx="1649122" cy="227271"/>
          </a:xfrm>
        </p:grpSpPr>
        <p:sp>
          <p:nvSpPr>
            <p:cNvPr id="16" name="TextBox 7">
              <a:extLst>
                <a:ext uri="{FF2B5EF4-FFF2-40B4-BE49-F238E27FC236}">
                  <a16:creationId xmlns:a16="http://schemas.microsoft.com/office/drawing/2014/main" id="{D36F2DE9-044D-4A77-9059-3B7C92EDF97D}"/>
                </a:ext>
              </a:extLst>
            </p:cNvPr>
            <p:cNvSpPr txBox="1"/>
            <p:nvPr/>
          </p:nvSpPr>
          <p:spPr>
            <a:xfrm>
              <a:off x="838102" y="1507238"/>
              <a:ext cx="1649122" cy="221441"/>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4B4F55"/>
                  </a:solidFill>
                </a:rPr>
                <a:t>xxx</a:t>
              </a:r>
            </a:p>
          </p:txBody>
        </p:sp>
        <p:sp>
          <p:nvSpPr>
            <p:cNvPr id="17" name="TextBox 15">
              <a:extLst>
                <a:ext uri="{FF2B5EF4-FFF2-40B4-BE49-F238E27FC236}">
                  <a16:creationId xmlns:a16="http://schemas.microsoft.com/office/drawing/2014/main" id="{333A27D4-C874-4600-864C-1943B614BA30}"/>
                </a:ext>
              </a:extLst>
            </p:cNvPr>
            <p:cNvSpPr txBox="1"/>
            <p:nvPr/>
          </p:nvSpPr>
          <p:spPr>
            <a:xfrm>
              <a:off x="2028915" y="1501408"/>
              <a:ext cx="336873" cy="221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80C2D"/>
                  </a:solidFill>
                </a:rPr>
                <a:t>xx%</a:t>
              </a:r>
            </a:p>
          </p:txBody>
        </p:sp>
      </p:grpSp>
      <p:sp>
        <p:nvSpPr>
          <p:cNvPr id="18" name="TextBox 17">
            <a:extLst>
              <a:ext uri="{FF2B5EF4-FFF2-40B4-BE49-F238E27FC236}">
                <a16:creationId xmlns:a16="http://schemas.microsoft.com/office/drawing/2014/main" id="{BE4FDD35-A095-457E-BD9C-0F1429BBA49B}"/>
              </a:ext>
            </a:extLst>
          </p:cNvPr>
          <p:cNvSpPr txBox="1"/>
          <p:nvPr/>
        </p:nvSpPr>
        <p:spPr>
          <a:xfrm>
            <a:off x="7291472" y="1545273"/>
            <a:ext cx="1255076"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19" name="TextBox 18">
            <a:extLst>
              <a:ext uri="{FF2B5EF4-FFF2-40B4-BE49-F238E27FC236}">
                <a16:creationId xmlns:a16="http://schemas.microsoft.com/office/drawing/2014/main" id="{3EE8C252-3F61-41F1-A545-43366FFBF936}"/>
              </a:ext>
            </a:extLst>
          </p:cNvPr>
          <p:cNvSpPr txBox="1"/>
          <p:nvPr/>
        </p:nvSpPr>
        <p:spPr>
          <a:xfrm>
            <a:off x="7291472" y="2949781"/>
            <a:ext cx="1255076"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20" name="TextBox 19">
            <a:extLst>
              <a:ext uri="{FF2B5EF4-FFF2-40B4-BE49-F238E27FC236}">
                <a16:creationId xmlns:a16="http://schemas.microsoft.com/office/drawing/2014/main" id="{DCF8B44D-0803-4710-BCCF-AD7775E7E356}"/>
              </a:ext>
            </a:extLst>
          </p:cNvPr>
          <p:cNvSpPr txBox="1"/>
          <p:nvPr/>
        </p:nvSpPr>
        <p:spPr>
          <a:xfrm>
            <a:off x="7291472" y="2264830"/>
            <a:ext cx="1255076"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21" name="TextBox 102">
            <a:extLst>
              <a:ext uri="{FF2B5EF4-FFF2-40B4-BE49-F238E27FC236}">
                <a16:creationId xmlns:a16="http://schemas.microsoft.com/office/drawing/2014/main" id="{9243F43F-C4A8-4C7C-B640-7DFA083A0C6E}"/>
              </a:ext>
            </a:extLst>
          </p:cNvPr>
          <p:cNvSpPr txBox="1"/>
          <p:nvPr/>
        </p:nvSpPr>
        <p:spPr>
          <a:xfrm>
            <a:off x="447421" y="2736685"/>
            <a:ext cx="1772472" cy="6032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a:p>
            <a:pPr algn="ctr">
              <a:lnSpc>
                <a:spcPct val="80000"/>
              </a:lnSpc>
            </a:pPr>
            <a:endParaRPr lang="en-US" sz="1200" dirty="0"/>
          </a:p>
        </p:txBody>
      </p:sp>
      <p:sp>
        <p:nvSpPr>
          <p:cNvPr id="22" name="TextBox 102">
            <a:extLst>
              <a:ext uri="{FF2B5EF4-FFF2-40B4-BE49-F238E27FC236}">
                <a16:creationId xmlns:a16="http://schemas.microsoft.com/office/drawing/2014/main" id="{FA8E27A0-EC84-44FA-AC2A-F7B3887AF8FD}"/>
              </a:ext>
            </a:extLst>
          </p:cNvPr>
          <p:cNvSpPr txBox="1"/>
          <p:nvPr/>
        </p:nvSpPr>
        <p:spPr>
          <a:xfrm>
            <a:off x="2350874" y="2702665"/>
            <a:ext cx="1753866"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p:txBody>
      </p:sp>
      <p:sp>
        <p:nvSpPr>
          <p:cNvPr id="23" name="TextBox 102">
            <a:extLst>
              <a:ext uri="{FF2B5EF4-FFF2-40B4-BE49-F238E27FC236}">
                <a16:creationId xmlns:a16="http://schemas.microsoft.com/office/drawing/2014/main" id="{578C1C09-EC26-4ADD-AA2C-213AD85B78B4}"/>
              </a:ext>
            </a:extLst>
          </p:cNvPr>
          <p:cNvSpPr txBox="1"/>
          <p:nvPr/>
        </p:nvSpPr>
        <p:spPr>
          <a:xfrm>
            <a:off x="4199274" y="1492558"/>
            <a:ext cx="1959073"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24" name="TextBox 23">
            <a:extLst>
              <a:ext uri="{FF2B5EF4-FFF2-40B4-BE49-F238E27FC236}">
                <a16:creationId xmlns:a16="http://schemas.microsoft.com/office/drawing/2014/main" id="{40137EDE-3398-402F-9F35-DBAA0D437B3E}"/>
              </a:ext>
            </a:extLst>
          </p:cNvPr>
          <p:cNvSpPr txBox="1"/>
          <p:nvPr/>
        </p:nvSpPr>
        <p:spPr>
          <a:xfrm>
            <a:off x="556871" y="5717767"/>
            <a:ext cx="1324657"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p:txBody>
      </p:sp>
      <p:graphicFrame>
        <p:nvGraphicFramePr>
          <p:cNvPr id="25" name="Table 24">
            <a:extLst>
              <a:ext uri="{FF2B5EF4-FFF2-40B4-BE49-F238E27FC236}">
                <a16:creationId xmlns:a16="http://schemas.microsoft.com/office/drawing/2014/main" id="{A2BB49F3-B0C0-44B8-8152-DE99FBE65212}"/>
              </a:ext>
            </a:extLst>
          </p:cNvPr>
          <p:cNvGraphicFramePr>
            <a:graphicFrameLocks noGrp="1"/>
          </p:cNvGraphicFramePr>
          <p:nvPr>
            <p:extLst>
              <p:ext uri="{D42A27DB-BD31-4B8C-83A1-F6EECF244321}">
                <p14:modId xmlns:p14="http://schemas.microsoft.com/office/powerpoint/2010/main" val="172098834"/>
              </p:ext>
            </p:extLst>
          </p:nvPr>
        </p:nvGraphicFramePr>
        <p:xfrm>
          <a:off x="2297509" y="5105851"/>
          <a:ext cx="6672206" cy="304800"/>
        </p:xfrm>
        <a:graphic>
          <a:graphicData uri="http://schemas.openxmlformats.org/drawingml/2006/table">
            <a:tbl>
              <a:tblPr firstRow="1" bandRow="1">
                <a:tableStyleId>{073A0DAA-6AF3-43AB-8588-CEC1D06C72B9}</a:tableStyleId>
              </a:tblPr>
              <a:tblGrid>
                <a:gridCol w="6672206">
                  <a:extLst>
                    <a:ext uri="{9D8B030D-6E8A-4147-A177-3AD203B41FA5}">
                      <a16:colId xmlns:a16="http://schemas.microsoft.com/office/drawing/2014/main" val="20000"/>
                    </a:ext>
                  </a:extLst>
                </a:gridCol>
              </a:tblGrid>
              <a:tr h="252656">
                <a:tc>
                  <a:txBody>
                    <a:bodyPr/>
                    <a:lstStyle/>
                    <a:p>
                      <a:pPr algn="ctr"/>
                      <a:r>
                        <a:rPr lang="en-US" sz="1400" dirty="0">
                          <a:solidFill>
                            <a:schemeClr val="bg1"/>
                          </a:solidFill>
                        </a:rPr>
                        <a:t>XXX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extLst>
                  <a:ext uri="{0D108BD9-81ED-4DB2-BD59-A6C34878D82A}">
                    <a16:rowId xmlns:a16="http://schemas.microsoft.com/office/drawing/2014/main" val="10000"/>
                  </a:ext>
                </a:extLst>
              </a:tr>
            </a:tbl>
          </a:graphicData>
        </a:graphic>
      </p:graphicFrame>
      <p:sp>
        <p:nvSpPr>
          <p:cNvPr id="26" name="TextBox 47">
            <a:extLst>
              <a:ext uri="{FF2B5EF4-FFF2-40B4-BE49-F238E27FC236}">
                <a16:creationId xmlns:a16="http://schemas.microsoft.com/office/drawing/2014/main" id="{9942C38D-49F8-4A93-9165-FEC96A939821}"/>
              </a:ext>
            </a:extLst>
          </p:cNvPr>
          <p:cNvSpPr txBox="1"/>
          <p:nvPr/>
        </p:nvSpPr>
        <p:spPr>
          <a:xfrm>
            <a:off x="2642933" y="4493864"/>
            <a:ext cx="1702970"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27" name="TextBox 102">
            <a:extLst>
              <a:ext uri="{FF2B5EF4-FFF2-40B4-BE49-F238E27FC236}">
                <a16:creationId xmlns:a16="http://schemas.microsoft.com/office/drawing/2014/main" id="{130A920E-E59A-4556-964A-CECA26A7E942}"/>
              </a:ext>
            </a:extLst>
          </p:cNvPr>
          <p:cNvSpPr txBox="1"/>
          <p:nvPr/>
        </p:nvSpPr>
        <p:spPr>
          <a:xfrm>
            <a:off x="4854310" y="6022507"/>
            <a:ext cx="1806673" cy="455509"/>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b="1" dirty="0">
                <a:solidFill>
                  <a:srgbClr val="4B4F55"/>
                </a:solidFill>
              </a:rPr>
              <a:t>xx</a:t>
            </a:r>
          </a:p>
        </p:txBody>
      </p:sp>
      <p:sp>
        <p:nvSpPr>
          <p:cNvPr id="28" name="TextBox 102">
            <a:extLst>
              <a:ext uri="{FF2B5EF4-FFF2-40B4-BE49-F238E27FC236}">
                <a16:creationId xmlns:a16="http://schemas.microsoft.com/office/drawing/2014/main" id="{EDBDCC22-2FD6-4718-B209-598880308058}"/>
              </a:ext>
            </a:extLst>
          </p:cNvPr>
          <p:cNvSpPr txBox="1"/>
          <p:nvPr/>
        </p:nvSpPr>
        <p:spPr>
          <a:xfrm>
            <a:off x="6915592" y="6038196"/>
            <a:ext cx="2083988"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29" name="TextBox 47">
            <a:extLst>
              <a:ext uri="{FF2B5EF4-FFF2-40B4-BE49-F238E27FC236}">
                <a16:creationId xmlns:a16="http://schemas.microsoft.com/office/drawing/2014/main" id="{1D5B457D-CEE0-4E46-BAFE-5751F252F48A}"/>
              </a:ext>
            </a:extLst>
          </p:cNvPr>
          <p:cNvSpPr txBox="1"/>
          <p:nvPr/>
        </p:nvSpPr>
        <p:spPr>
          <a:xfrm>
            <a:off x="2283990" y="6022507"/>
            <a:ext cx="2422786"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pic>
        <p:nvPicPr>
          <p:cNvPr id="30" name="Picture 29">
            <a:extLst>
              <a:ext uri="{FF2B5EF4-FFF2-40B4-BE49-F238E27FC236}">
                <a16:creationId xmlns:a16="http://schemas.microsoft.com/office/drawing/2014/main" id="{8BBD32C6-3718-493D-8C9C-468D38F8F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95" y="3922611"/>
            <a:ext cx="656398" cy="656398"/>
          </a:xfrm>
          <a:prstGeom prst="rect">
            <a:avLst/>
          </a:prstGeom>
        </p:spPr>
      </p:pic>
      <p:pic>
        <p:nvPicPr>
          <p:cNvPr id="31" name="Picture 30">
            <a:extLst>
              <a:ext uri="{FF2B5EF4-FFF2-40B4-BE49-F238E27FC236}">
                <a16:creationId xmlns:a16="http://schemas.microsoft.com/office/drawing/2014/main" id="{B2EDBE85-B183-492F-9F9D-FDD1FE041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269" y="1446317"/>
            <a:ext cx="557784" cy="557784"/>
          </a:xfrm>
          <a:prstGeom prst="rect">
            <a:avLst/>
          </a:prstGeom>
        </p:spPr>
      </p:pic>
      <p:pic>
        <p:nvPicPr>
          <p:cNvPr id="32" name="Picture 31">
            <a:extLst>
              <a:ext uri="{FF2B5EF4-FFF2-40B4-BE49-F238E27FC236}">
                <a16:creationId xmlns:a16="http://schemas.microsoft.com/office/drawing/2014/main" id="{BA744D90-C593-465F-9559-848607D7C9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5353" y="3924220"/>
            <a:ext cx="557784" cy="557784"/>
          </a:xfrm>
          <a:prstGeom prst="rect">
            <a:avLst/>
          </a:prstGeom>
        </p:spPr>
      </p:pic>
      <p:pic>
        <p:nvPicPr>
          <p:cNvPr id="33" name="Picture 32">
            <a:extLst>
              <a:ext uri="{FF2B5EF4-FFF2-40B4-BE49-F238E27FC236}">
                <a16:creationId xmlns:a16="http://schemas.microsoft.com/office/drawing/2014/main" id="{E53C6110-E726-463E-BF38-4A60576F2F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1624" y="5520216"/>
            <a:ext cx="507076" cy="507076"/>
          </a:xfrm>
          <a:prstGeom prst="rect">
            <a:avLst/>
          </a:prstGeom>
        </p:spPr>
      </p:pic>
      <p:sp>
        <p:nvSpPr>
          <p:cNvPr id="34" name="TextBox 47">
            <a:extLst>
              <a:ext uri="{FF2B5EF4-FFF2-40B4-BE49-F238E27FC236}">
                <a16:creationId xmlns:a16="http://schemas.microsoft.com/office/drawing/2014/main" id="{DFD33795-7158-481F-B910-A88701E5DEB0}"/>
              </a:ext>
            </a:extLst>
          </p:cNvPr>
          <p:cNvSpPr txBox="1"/>
          <p:nvPr/>
        </p:nvSpPr>
        <p:spPr>
          <a:xfrm>
            <a:off x="4901382" y="4512413"/>
            <a:ext cx="1725384"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35" name="TextBox 47">
            <a:extLst>
              <a:ext uri="{FF2B5EF4-FFF2-40B4-BE49-F238E27FC236}">
                <a16:creationId xmlns:a16="http://schemas.microsoft.com/office/drawing/2014/main" id="{8DD898C4-4E48-4A0D-AE47-B6575CB7F73C}"/>
              </a:ext>
            </a:extLst>
          </p:cNvPr>
          <p:cNvSpPr txBox="1"/>
          <p:nvPr/>
        </p:nvSpPr>
        <p:spPr>
          <a:xfrm>
            <a:off x="6976067" y="4516323"/>
            <a:ext cx="1788652"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pic>
        <p:nvPicPr>
          <p:cNvPr id="36" name="Picture 35">
            <a:extLst>
              <a:ext uri="{FF2B5EF4-FFF2-40B4-BE49-F238E27FC236}">
                <a16:creationId xmlns:a16="http://schemas.microsoft.com/office/drawing/2014/main" id="{8282104D-85CC-4AEB-B8F5-4707E42ECB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6731" y="3942329"/>
            <a:ext cx="557784" cy="557784"/>
          </a:xfrm>
          <a:prstGeom prst="rect">
            <a:avLst/>
          </a:prstGeom>
        </p:spPr>
      </p:pic>
      <p:pic>
        <p:nvPicPr>
          <p:cNvPr id="37" name="Picture 36">
            <a:extLst>
              <a:ext uri="{FF2B5EF4-FFF2-40B4-BE49-F238E27FC236}">
                <a16:creationId xmlns:a16="http://schemas.microsoft.com/office/drawing/2014/main" id="{280F73DA-C6D3-4EC4-807A-C16F1DC9F9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6766" y="1589422"/>
            <a:ext cx="588166" cy="588166"/>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13D37C8C-9A9C-4818-9EBA-D54E822706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0983" y="2273232"/>
            <a:ext cx="549581" cy="549581"/>
          </a:xfrm>
          <a:prstGeom prst="rect">
            <a:avLst/>
          </a:prstGeom>
        </p:spPr>
      </p:pic>
      <p:grpSp>
        <p:nvGrpSpPr>
          <p:cNvPr id="39" name="Group 38">
            <a:extLst>
              <a:ext uri="{FF2B5EF4-FFF2-40B4-BE49-F238E27FC236}">
                <a16:creationId xmlns:a16="http://schemas.microsoft.com/office/drawing/2014/main" id="{A5F8F20B-C81D-4F13-BBBA-7D508D741D37}"/>
              </a:ext>
            </a:extLst>
          </p:cNvPr>
          <p:cNvGrpSpPr/>
          <p:nvPr/>
        </p:nvGrpSpPr>
        <p:grpSpPr>
          <a:xfrm>
            <a:off x="6626766" y="2971188"/>
            <a:ext cx="821381" cy="455509"/>
            <a:chOff x="5968939" y="1042279"/>
            <a:chExt cx="1187860" cy="658745"/>
          </a:xfrm>
        </p:grpSpPr>
        <p:pic>
          <p:nvPicPr>
            <p:cNvPr id="40" name="Picture 39">
              <a:extLst>
                <a:ext uri="{FF2B5EF4-FFF2-40B4-BE49-F238E27FC236}">
                  <a16:creationId xmlns:a16="http://schemas.microsoft.com/office/drawing/2014/main" id="{C790E93B-3226-42CC-9640-444CE613648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9236" y="1043461"/>
              <a:ext cx="657563" cy="657563"/>
            </a:xfrm>
            <a:prstGeom prst="rect">
              <a:avLst/>
            </a:prstGeom>
            <a:ln>
              <a:noFill/>
            </a:ln>
          </p:spPr>
        </p:pic>
        <p:pic>
          <p:nvPicPr>
            <p:cNvPr id="41" name="Picture 40">
              <a:extLst>
                <a:ext uri="{FF2B5EF4-FFF2-40B4-BE49-F238E27FC236}">
                  <a16:creationId xmlns:a16="http://schemas.microsoft.com/office/drawing/2014/main" id="{575A59C1-2E0F-4764-A363-C9DD1525BB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8939" y="1042279"/>
              <a:ext cx="657497" cy="657497"/>
            </a:xfrm>
            <a:prstGeom prst="rect">
              <a:avLst/>
            </a:prstGeom>
            <a:ln>
              <a:noFill/>
            </a:ln>
          </p:spPr>
        </p:pic>
      </p:grpSp>
      <p:pic>
        <p:nvPicPr>
          <p:cNvPr id="42" name="Picture 41" descr="Icon&#10;&#10;Description automatically generated">
            <a:extLst>
              <a:ext uri="{FF2B5EF4-FFF2-40B4-BE49-F238E27FC236}">
                <a16:creationId xmlns:a16="http://schemas.microsoft.com/office/drawing/2014/main" id="{563A6160-578E-4E63-978D-CC9008AF262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3793" y="3954629"/>
            <a:ext cx="557784" cy="557784"/>
          </a:xfrm>
          <a:prstGeom prst="rect">
            <a:avLst/>
          </a:prstGeom>
        </p:spPr>
      </p:pic>
      <p:sp>
        <p:nvSpPr>
          <p:cNvPr id="43" name="TextBox 102">
            <a:extLst>
              <a:ext uri="{FF2B5EF4-FFF2-40B4-BE49-F238E27FC236}">
                <a16:creationId xmlns:a16="http://schemas.microsoft.com/office/drawing/2014/main" id="{5AAD3B66-6C4D-4B92-AB1F-08CB7E688C7D}"/>
              </a:ext>
            </a:extLst>
          </p:cNvPr>
          <p:cNvSpPr txBox="1"/>
          <p:nvPr/>
        </p:nvSpPr>
        <p:spPr>
          <a:xfrm>
            <a:off x="4205311" y="2482971"/>
            <a:ext cx="1959073"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pic>
        <p:nvPicPr>
          <p:cNvPr id="44" name="Picture 43">
            <a:extLst>
              <a:ext uri="{FF2B5EF4-FFF2-40B4-BE49-F238E27FC236}">
                <a16:creationId xmlns:a16="http://schemas.microsoft.com/office/drawing/2014/main" id="{FE48D7BA-0CCD-4374-8F6B-D9175465B4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8000" y="2093730"/>
            <a:ext cx="680074" cy="680074"/>
          </a:xfrm>
          <a:prstGeom prst="rect">
            <a:avLst/>
          </a:prstGeom>
        </p:spPr>
      </p:pic>
      <p:pic>
        <p:nvPicPr>
          <p:cNvPr id="45" name="Picture 44">
            <a:extLst>
              <a:ext uri="{FF2B5EF4-FFF2-40B4-BE49-F238E27FC236}">
                <a16:creationId xmlns:a16="http://schemas.microsoft.com/office/drawing/2014/main" id="{CBA3FF7A-4802-4664-AA61-15A90EF3CE9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6366" y="2058141"/>
            <a:ext cx="642882" cy="642882"/>
          </a:xfrm>
          <a:prstGeom prst="rect">
            <a:avLst/>
          </a:prstGeom>
        </p:spPr>
      </p:pic>
      <p:sp>
        <p:nvSpPr>
          <p:cNvPr id="46" name="TextBox 45">
            <a:extLst>
              <a:ext uri="{FF2B5EF4-FFF2-40B4-BE49-F238E27FC236}">
                <a16:creationId xmlns:a16="http://schemas.microsoft.com/office/drawing/2014/main" id="{6CB5760C-1B1A-4C4E-A920-7DAC3EDEBA1C}"/>
              </a:ext>
            </a:extLst>
          </p:cNvPr>
          <p:cNvSpPr txBox="1"/>
          <p:nvPr/>
        </p:nvSpPr>
        <p:spPr>
          <a:xfrm>
            <a:off x="409575" y="4765266"/>
            <a:ext cx="1619249"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p:txBody>
      </p:sp>
      <p:graphicFrame>
        <p:nvGraphicFramePr>
          <p:cNvPr id="47" name="Table 46">
            <a:extLst>
              <a:ext uri="{FF2B5EF4-FFF2-40B4-BE49-F238E27FC236}">
                <a16:creationId xmlns:a16="http://schemas.microsoft.com/office/drawing/2014/main" id="{61BB231A-D45F-4513-B970-421A147E4460}"/>
              </a:ext>
            </a:extLst>
          </p:cNvPr>
          <p:cNvGraphicFramePr>
            <a:graphicFrameLocks noGrp="1"/>
          </p:cNvGraphicFramePr>
          <p:nvPr>
            <p:extLst>
              <p:ext uri="{D42A27DB-BD31-4B8C-83A1-F6EECF244321}">
                <p14:modId xmlns:p14="http://schemas.microsoft.com/office/powerpoint/2010/main" val="3494504827"/>
              </p:ext>
            </p:extLst>
          </p:nvPr>
        </p:nvGraphicFramePr>
        <p:xfrm>
          <a:off x="335278" y="3511550"/>
          <a:ext cx="8656321" cy="304800"/>
        </p:xfrm>
        <a:graphic>
          <a:graphicData uri="http://schemas.openxmlformats.org/drawingml/2006/table">
            <a:tbl>
              <a:tblPr firstRow="1" bandRow="1">
                <a:tableStyleId>{073A0DAA-6AF3-43AB-8588-CEC1D06C72B9}</a:tableStyleId>
              </a:tblPr>
              <a:tblGrid>
                <a:gridCol w="2089457">
                  <a:extLst>
                    <a:ext uri="{9D8B030D-6E8A-4147-A177-3AD203B41FA5}">
                      <a16:colId xmlns:a16="http://schemas.microsoft.com/office/drawing/2014/main" val="20000"/>
                    </a:ext>
                  </a:extLst>
                </a:gridCol>
                <a:gridCol w="6566864">
                  <a:extLst>
                    <a:ext uri="{9D8B030D-6E8A-4147-A177-3AD203B41FA5}">
                      <a16:colId xmlns:a16="http://schemas.microsoft.com/office/drawing/2014/main" val="20001"/>
                    </a:ext>
                  </a:extLst>
                </a:gridCol>
              </a:tblGrid>
              <a:tr h="252656">
                <a:tc>
                  <a:txBody>
                    <a:bodyPr/>
                    <a:lstStyle/>
                    <a:p>
                      <a:pPr algn="ctr"/>
                      <a:r>
                        <a:rPr lang="en-CA" sz="1400" dirty="0">
                          <a:solidFill>
                            <a:schemeClr val="bg1"/>
                          </a:solidFill>
                        </a:rPr>
                        <a:t>XXX</a:t>
                      </a:r>
                      <a:endParaRPr 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rPr>
                        <a:t>XXX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extLst>
                  <a:ext uri="{0D108BD9-81ED-4DB2-BD59-A6C34878D82A}">
                    <a16:rowId xmlns:a16="http://schemas.microsoft.com/office/drawing/2014/main" val="10000"/>
                  </a:ext>
                </a:extLst>
              </a:tr>
            </a:tbl>
          </a:graphicData>
        </a:graphic>
      </p:graphicFrame>
      <p:cxnSp>
        <p:nvCxnSpPr>
          <p:cNvPr id="4" name="Straight Connector 3">
            <a:extLst>
              <a:ext uri="{FF2B5EF4-FFF2-40B4-BE49-F238E27FC236}">
                <a16:creationId xmlns:a16="http://schemas.microsoft.com/office/drawing/2014/main" id="{284E9871-9101-9FC7-8535-62969DAF5355}"/>
              </a:ext>
            </a:extLst>
          </p:cNvPr>
          <p:cNvCxnSpPr>
            <a:cxnSpLocks/>
          </p:cNvCxnSpPr>
          <p:nvPr userDrawn="1"/>
        </p:nvCxnSpPr>
        <p:spPr>
          <a:xfrm>
            <a:off x="6269560" y="1359343"/>
            <a:ext cx="0" cy="216606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76E267B-4A4F-4342-3418-465874D9D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2056" y="5453418"/>
            <a:ext cx="598369" cy="598369"/>
          </a:xfrm>
          <a:prstGeom prst="rect">
            <a:avLst/>
          </a:prstGeom>
        </p:spPr>
      </p:pic>
      <p:pic>
        <p:nvPicPr>
          <p:cNvPr id="6" name="Picture 5">
            <a:extLst>
              <a:ext uri="{FF2B5EF4-FFF2-40B4-BE49-F238E27FC236}">
                <a16:creationId xmlns:a16="http://schemas.microsoft.com/office/drawing/2014/main" id="{2BA23781-8D01-3751-6105-4047B30A8D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5779" y="5412293"/>
            <a:ext cx="752221" cy="752221"/>
          </a:xfrm>
          <a:prstGeom prst="rect">
            <a:avLst/>
          </a:prstGeom>
        </p:spPr>
      </p:pic>
      <p:graphicFrame>
        <p:nvGraphicFramePr>
          <p:cNvPr id="7" name="Table 6">
            <a:extLst>
              <a:ext uri="{FF2B5EF4-FFF2-40B4-BE49-F238E27FC236}">
                <a16:creationId xmlns:a16="http://schemas.microsoft.com/office/drawing/2014/main" id="{AAC8133C-77A6-D7E1-1790-6859F38622F0}"/>
              </a:ext>
            </a:extLst>
          </p:cNvPr>
          <p:cNvGraphicFramePr>
            <a:graphicFrameLocks noGrp="1"/>
          </p:cNvGraphicFramePr>
          <p:nvPr userDrawn="1">
            <p:extLst>
              <p:ext uri="{D42A27DB-BD31-4B8C-83A1-F6EECF244321}">
                <p14:modId xmlns:p14="http://schemas.microsoft.com/office/powerpoint/2010/main" val="1026361866"/>
              </p:ext>
            </p:extLst>
          </p:nvPr>
        </p:nvGraphicFramePr>
        <p:xfrm>
          <a:off x="335280" y="1054543"/>
          <a:ext cx="8656320" cy="304800"/>
        </p:xfrm>
        <a:graphic>
          <a:graphicData uri="http://schemas.openxmlformats.org/drawingml/2006/table">
            <a:tbl>
              <a:tblPr firstRow="1" bandRow="1">
                <a:tableStyleId>{073A0DAA-6AF3-43AB-8588-CEC1D06C72B9}</a:tableStyleId>
              </a:tblPr>
              <a:tblGrid>
                <a:gridCol w="5895252">
                  <a:extLst>
                    <a:ext uri="{9D8B030D-6E8A-4147-A177-3AD203B41FA5}">
                      <a16:colId xmlns:a16="http://schemas.microsoft.com/office/drawing/2014/main" val="20000"/>
                    </a:ext>
                  </a:extLst>
                </a:gridCol>
                <a:gridCol w="2761068">
                  <a:extLst>
                    <a:ext uri="{9D8B030D-6E8A-4147-A177-3AD203B41FA5}">
                      <a16:colId xmlns:a16="http://schemas.microsoft.com/office/drawing/2014/main" val="20001"/>
                    </a:ext>
                  </a:extLst>
                </a:gridCol>
              </a:tblGrid>
              <a:tr h="252656">
                <a:tc>
                  <a:txBody>
                    <a:bodyPr/>
                    <a:lstStyle/>
                    <a:p>
                      <a:pPr algn="ctr"/>
                      <a:r>
                        <a:rPr lang="en-CA" sz="1400" dirty="0">
                          <a:solidFill>
                            <a:schemeClr val="bg1"/>
                          </a:solidFill>
                        </a:rPr>
                        <a:t>XXX</a:t>
                      </a:r>
                      <a:endParaRPr 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rPr>
                        <a:t>XXX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extLst>
                  <a:ext uri="{0D108BD9-81ED-4DB2-BD59-A6C34878D82A}">
                    <a16:rowId xmlns:a16="http://schemas.microsoft.com/office/drawing/2014/main" val="10000"/>
                  </a:ext>
                </a:extLst>
              </a:tr>
            </a:tbl>
          </a:graphicData>
        </a:graphic>
      </p:graphicFrame>
      <p:grpSp>
        <p:nvGrpSpPr>
          <p:cNvPr id="8" name="Group 7">
            <a:extLst>
              <a:ext uri="{FF2B5EF4-FFF2-40B4-BE49-F238E27FC236}">
                <a16:creationId xmlns:a16="http://schemas.microsoft.com/office/drawing/2014/main" id="{8C9047A5-8B3C-B241-ECE2-13A3E4CD9D6A}"/>
              </a:ext>
            </a:extLst>
          </p:cNvPr>
          <p:cNvGrpSpPr/>
          <p:nvPr userDrawn="1"/>
        </p:nvGrpSpPr>
        <p:grpSpPr>
          <a:xfrm>
            <a:off x="1224387" y="1619100"/>
            <a:ext cx="2661814" cy="315880"/>
            <a:chOff x="838102" y="1501408"/>
            <a:chExt cx="1649122" cy="227271"/>
          </a:xfrm>
        </p:grpSpPr>
        <p:sp>
          <p:nvSpPr>
            <p:cNvPr id="9" name="TextBox 7">
              <a:extLst>
                <a:ext uri="{FF2B5EF4-FFF2-40B4-BE49-F238E27FC236}">
                  <a16:creationId xmlns:a16="http://schemas.microsoft.com/office/drawing/2014/main" id="{5C516154-F19D-BC1E-093F-D164EA9E3AA9}"/>
                </a:ext>
              </a:extLst>
            </p:cNvPr>
            <p:cNvSpPr txBox="1"/>
            <p:nvPr/>
          </p:nvSpPr>
          <p:spPr>
            <a:xfrm>
              <a:off x="838102" y="1507238"/>
              <a:ext cx="1649122" cy="221441"/>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4B4F55"/>
                  </a:solidFill>
                </a:rPr>
                <a:t>xxx</a:t>
              </a:r>
            </a:p>
          </p:txBody>
        </p:sp>
        <p:sp>
          <p:nvSpPr>
            <p:cNvPr id="10" name="TextBox 15">
              <a:extLst>
                <a:ext uri="{FF2B5EF4-FFF2-40B4-BE49-F238E27FC236}">
                  <a16:creationId xmlns:a16="http://schemas.microsoft.com/office/drawing/2014/main" id="{CF0F79D0-73CE-9B72-6030-2E1B603DD0A4}"/>
                </a:ext>
              </a:extLst>
            </p:cNvPr>
            <p:cNvSpPr txBox="1"/>
            <p:nvPr/>
          </p:nvSpPr>
          <p:spPr>
            <a:xfrm>
              <a:off x="2028915" y="1501408"/>
              <a:ext cx="336873" cy="221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80C2D"/>
                  </a:solidFill>
                </a:rPr>
                <a:t>xx%</a:t>
              </a:r>
            </a:p>
          </p:txBody>
        </p:sp>
      </p:grpSp>
      <p:sp>
        <p:nvSpPr>
          <p:cNvPr id="48" name="TextBox 47">
            <a:extLst>
              <a:ext uri="{FF2B5EF4-FFF2-40B4-BE49-F238E27FC236}">
                <a16:creationId xmlns:a16="http://schemas.microsoft.com/office/drawing/2014/main" id="{436C88A3-F891-764B-7C09-944D51FFE29E}"/>
              </a:ext>
            </a:extLst>
          </p:cNvPr>
          <p:cNvSpPr txBox="1"/>
          <p:nvPr userDrawn="1"/>
        </p:nvSpPr>
        <p:spPr>
          <a:xfrm>
            <a:off x="7291472" y="1545273"/>
            <a:ext cx="1255076"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49" name="TextBox 48">
            <a:extLst>
              <a:ext uri="{FF2B5EF4-FFF2-40B4-BE49-F238E27FC236}">
                <a16:creationId xmlns:a16="http://schemas.microsoft.com/office/drawing/2014/main" id="{568D08CC-2BD8-8304-FB9D-2454B422E300}"/>
              </a:ext>
            </a:extLst>
          </p:cNvPr>
          <p:cNvSpPr txBox="1"/>
          <p:nvPr userDrawn="1"/>
        </p:nvSpPr>
        <p:spPr>
          <a:xfrm>
            <a:off x="7291472" y="2949781"/>
            <a:ext cx="1255076"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50" name="TextBox 49">
            <a:extLst>
              <a:ext uri="{FF2B5EF4-FFF2-40B4-BE49-F238E27FC236}">
                <a16:creationId xmlns:a16="http://schemas.microsoft.com/office/drawing/2014/main" id="{CF222BF9-3357-506D-1A46-00CCDE601EC3}"/>
              </a:ext>
            </a:extLst>
          </p:cNvPr>
          <p:cNvSpPr txBox="1"/>
          <p:nvPr userDrawn="1"/>
        </p:nvSpPr>
        <p:spPr>
          <a:xfrm>
            <a:off x="7291472" y="2264830"/>
            <a:ext cx="1255076"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51" name="TextBox 102">
            <a:extLst>
              <a:ext uri="{FF2B5EF4-FFF2-40B4-BE49-F238E27FC236}">
                <a16:creationId xmlns:a16="http://schemas.microsoft.com/office/drawing/2014/main" id="{3CF6F566-BFB9-D831-197E-32BACEF0AC6D}"/>
              </a:ext>
            </a:extLst>
          </p:cNvPr>
          <p:cNvSpPr txBox="1"/>
          <p:nvPr userDrawn="1"/>
        </p:nvSpPr>
        <p:spPr>
          <a:xfrm>
            <a:off x="447421" y="2736685"/>
            <a:ext cx="1772472" cy="6032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a:p>
            <a:pPr algn="ctr">
              <a:lnSpc>
                <a:spcPct val="80000"/>
              </a:lnSpc>
            </a:pPr>
            <a:endParaRPr lang="en-US" sz="1200" dirty="0"/>
          </a:p>
        </p:txBody>
      </p:sp>
      <p:sp>
        <p:nvSpPr>
          <p:cNvPr id="52" name="TextBox 102">
            <a:extLst>
              <a:ext uri="{FF2B5EF4-FFF2-40B4-BE49-F238E27FC236}">
                <a16:creationId xmlns:a16="http://schemas.microsoft.com/office/drawing/2014/main" id="{28A5EB70-157A-4F6E-909E-55E86540543B}"/>
              </a:ext>
            </a:extLst>
          </p:cNvPr>
          <p:cNvSpPr txBox="1"/>
          <p:nvPr userDrawn="1"/>
        </p:nvSpPr>
        <p:spPr>
          <a:xfrm>
            <a:off x="2350874" y="2702665"/>
            <a:ext cx="1753866"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p:txBody>
      </p:sp>
      <p:sp>
        <p:nvSpPr>
          <p:cNvPr id="53" name="TextBox 102">
            <a:extLst>
              <a:ext uri="{FF2B5EF4-FFF2-40B4-BE49-F238E27FC236}">
                <a16:creationId xmlns:a16="http://schemas.microsoft.com/office/drawing/2014/main" id="{166A30CD-C1E0-6A0A-E8CE-5E1C93399661}"/>
              </a:ext>
            </a:extLst>
          </p:cNvPr>
          <p:cNvSpPr txBox="1"/>
          <p:nvPr userDrawn="1"/>
        </p:nvSpPr>
        <p:spPr>
          <a:xfrm>
            <a:off x="4199274" y="1492558"/>
            <a:ext cx="1959073"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54" name="TextBox 53">
            <a:extLst>
              <a:ext uri="{FF2B5EF4-FFF2-40B4-BE49-F238E27FC236}">
                <a16:creationId xmlns:a16="http://schemas.microsoft.com/office/drawing/2014/main" id="{3D755BB2-1544-1B35-B7A4-7B2DB803DB98}"/>
              </a:ext>
            </a:extLst>
          </p:cNvPr>
          <p:cNvSpPr txBox="1"/>
          <p:nvPr userDrawn="1"/>
        </p:nvSpPr>
        <p:spPr>
          <a:xfrm>
            <a:off x="556871" y="5717767"/>
            <a:ext cx="1324657"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p:txBody>
      </p:sp>
      <p:graphicFrame>
        <p:nvGraphicFramePr>
          <p:cNvPr id="55" name="Table 54">
            <a:extLst>
              <a:ext uri="{FF2B5EF4-FFF2-40B4-BE49-F238E27FC236}">
                <a16:creationId xmlns:a16="http://schemas.microsoft.com/office/drawing/2014/main" id="{8578D74E-05C9-3E18-38F5-2AFE78768765}"/>
              </a:ext>
            </a:extLst>
          </p:cNvPr>
          <p:cNvGraphicFramePr>
            <a:graphicFrameLocks noGrp="1"/>
          </p:cNvGraphicFramePr>
          <p:nvPr userDrawn="1">
            <p:extLst>
              <p:ext uri="{D42A27DB-BD31-4B8C-83A1-F6EECF244321}">
                <p14:modId xmlns:p14="http://schemas.microsoft.com/office/powerpoint/2010/main" val="172098834"/>
              </p:ext>
            </p:extLst>
          </p:nvPr>
        </p:nvGraphicFramePr>
        <p:xfrm>
          <a:off x="2297509" y="5105851"/>
          <a:ext cx="6672206" cy="304800"/>
        </p:xfrm>
        <a:graphic>
          <a:graphicData uri="http://schemas.openxmlformats.org/drawingml/2006/table">
            <a:tbl>
              <a:tblPr firstRow="1" bandRow="1">
                <a:tableStyleId>{073A0DAA-6AF3-43AB-8588-CEC1D06C72B9}</a:tableStyleId>
              </a:tblPr>
              <a:tblGrid>
                <a:gridCol w="6672206">
                  <a:extLst>
                    <a:ext uri="{9D8B030D-6E8A-4147-A177-3AD203B41FA5}">
                      <a16:colId xmlns:a16="http://schemas.microsoft.com/office/drawing/2014/main" val="20000"/>
                    </a:ext>
                  </a:extLst>
                </a:gridCol>
              </a:tblGrid>
              <a:tr h="252656">
                <a:tc>
                  <a:txBody>
                    <a:bodyPr/>
                    <a:lstStyle/>
                    <a:p>
                      <a:pPr algn="ctr"/>
                      <a:r>
                        <a:rPr lang="en-US" sz="1400" dirty="0">
                          <a:solidFill>
                            <a:schemeClr val="bg1"/>
                          </a:solidFill>
                        </a:rPr>
                        <a:t>XXX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extLst>
                  <a:ext uri="{0D108BD9-81ED-4DB2-BD59-A6C34878D82A}">
                    <a16:rowId xmlns:a16="http://schemas.microsoft.com/office/drawing/2014/main" val="10000"/>
                  </a:ext>
                </a:extLst>
              </a:tr>
            </a:tbl>
          </a:graphicData>
        </a:graphic>
      </p:graphicFrame>
      <p:sp>
        <p:nvSpPr>
          <p:cNvPr id="56" name="TextBox 47">
            <a:extLst>
              <a:ext uri="{FF2B5EF4-FFF2-40B4-BE49-F238E27FC236}">
                <a16:creationId xmlns:a16="http://schemas.microsoft.com/office/drawing/2014/main" id="{5D8A62E9-1AF6-D43F-88F0-38E29BAE9A53}"/>
              </a:ext>
            </a:extLst>
          </p:cNvPr>
          <p:cNvSpPr txBox="1"/>
          <p:nvPr userDrawn="1"/>
        </p:nvSpPr>
        <p:spPr>
          <a:xfrm>
            <a:off x="2642933" y="4493864"/>
            <a:ext cx="1702970"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57" name="TextBox 102">
            <a:extLst>
              <a:ext uri="{FF2B5EF4-FFF2-40B4-BE49-F238E27FC236}">
                <a16:creationId xmlns:a16="http://schemas.microsoft.com/office/drawing/2014/main" id="{EA67F5D2-6AA3-6F7B-BD37-3A2DC0F81D9B}"/>
              </a:ext>
            </a:extLst>
          </p:cNvPr>
          <p:cNvSpPr txBox="1"/>
          <p:nvPr userDrawn="1"/>
        </p:nvSpPr>
        <p:spPr>
          <a:xfrm>
            <a:off x="4854310" y="6022507"/>
            <a:ext cx="1806673" cy="455509"/>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b="1" dirty="0">
                <a:solidFill>
                  <a:srgbClr val="4B4F55"/>
                </a:solidFill>
              </a:rPr>
              <a:t>xx</a:t>
            </a:r>
          </a:p>
        </p:txBody>
      </p:sp>
      <p:sp>
        <p:nvSpPr>
          <p:cNvPr id="58" name="TextBox 102">
            <a:extLst>
              <a:ext uri="{FF2B5EF4-FFF2-40B4-BE49-F238E27FC236}">
                <a16:creationId xmlns:a16="http://schemas.microsoft.com/office/drawing/2014/main" id="{C722A29D-2B9A-1166-6D3A-633F98D21967}"/>
              </a:ext>
            </a:extLst>
          </p:cNvPr>
          <p:cNvSpPr txBox="1"/>
          <p:nvPr userDrawn="1"/>
        </p:nvSpPr>
        <p:spPr>
          <a:xfrm>
            <a:off x="6915592" y="6038196"/>
            <a:ext cx="2083988"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59" name="TextBox 47">
            <a:extLst>
              <a:ext uri="{FF2B5EF4-FFF2-40B4-BE49-F238E27FC236}">
                <a16:creationId xmlns:a16="http://schemas.microsoft.com/office/drawing/2014/main" id="{6604F32F-912A-4595-DA97-1A0B0ECFDAF5}"/>
              </a:ext>
            </a:extLst>
          </p:cNvPr>
          <p:cNvSpPr txBox="1"/>
          <p:nvPr userDrawn="1"/>
        </p:nvSpPr>
        <p:spPr>
          <a:xfrm>
            <a:off x="2283990" y="6022507"/>
            <a:ext cx="2422786"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pic>
        <p:nvPicPr>
          <p:cNvPr id="60" name="Picture 59">
            <a:extLst>
              <a:ext uri="{FF2B5EF4-FFF2-40B4-BE49-F238E27FC236}">
                <a16:creationId xmlns:a16="http://schemas.microsoft.com/office/drawing/2014/main" id="{0EBB1021-0E65-D31E-7BD3-1BC732DE7C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195" y="3922611"/>
            <a:ext cx="656398" cy="656398"/>
          </a:xfrm>
          <a:prstGeom prst="rect">
            <a:avLst/>
          </a:prstGeom>
        </p:spPr>
      </p:pic>
      <p:pic>
        <p:nvPicPr>
          <p:cNvPr id="61" name="Picture 60">
            <a:extLst>
              <a:ext uri="{FF2B5EF4-FFF2-40B4-BE49-F238E27FC236}">
                <a16:creationId xmlns:a16="http://schemas.microsoft.com/office/drawing/2014/main" id="{8E48B072-F7B3-CD80-7D4F-5881742EE9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4269" y="1446317"/>
            <a:ext cx="557784" cy="557784"/>
          </a:xfrm>
          <a:prstGeom prst="rect">
            <a:avLst/>
          </a:prstGeom>
        </p:spPr>
      </p:pic>
      <p:pic>
        <p:nvPicPr>
          <p:cNvPr id="62" name="Picture 61">
            <a:extLst>
              <a:ext uri="{FF2B5EF4-FFF2-40B4-BE49-F238E27FC236}">
                <a16:creationId xmlns:a16="http://schemas.microsoft.com/office/drawing/2014/main" id="{8D6E3676-6AAD-0D1B-71E5-4D31A8F746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85353" y="3924220"/>
            <a:ext cx="557784" cy="557784"/>
          </a:xfrm>
          <a:prstGeom prst="rect">
            <a:avLst/>
          </a:prstGeom>
        </p:spPr>
      </p:pic>
      <p:pic>
        <p:nvPicPr>
          <p:cNvPr id="63" name="Picture 62">
            <a:extLst>
              <a:ext uri="{FF2B5EF4-FFF2-40B4-BE49-F238E27FC236}">
                <a16:creationId xmlns:a16="http://schemas.microsoft.com/office/drawing/2014/main" id="{E4070693-42A7-E622-20FE-F9A180CC40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91624" y="5520216"/>
            <a:ext cx="507076" cy="507076"/>
          </a:xfrm>
          <a:prstGeom prst="rect">
            <a:avLst/>
          </a:prstGeom>
        </p:spPr>
      </p:pic>
      <p:sp>
        <p:nvSpPr>
          <p:cNvPr id="64" name="TextBox 47">
            <a:extLst>
              <a:ext uri="{FF2B5EF4-FFF2-40B4-BE49-F238E27FC236}">
                <a16:creationId xmlns:a16="http://schemas.microsoft.com/office/drawing/2014/main" id="{BD91D407-F1FD-A57C-C242-C8297B36044F}"/>
              </a:ext>
            </a:extLst>
          </p:cNvPr>
          <p:cNvSpPr txBox="1"/>
          <p:nvPr userDrawn="1"/>
        </p:nvSpPr>
        <p:spPr>
          <a:xfrm>
            <a:off x="4901382" y="4512413"/>
            <a:ext cx="1725384"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sp>
        <p:nvSpPr>
          <p:cNvPr id="65" name="TextBox 47">
            <a:extLst>
              <a:ext uri="{FF2B5EF4-FFF2-40B4-BE49-F238E27FC236}">
                <a16:creationId xmlns:a16="http://schemas.microsoft.com/office/drawing/2014/main" id="{6B7EF248-6AA1-B23A-9B5C-C7BC90D26992}"/>
              </a:ext>
            </a:extLst>
          </p:cNvPr>
          <p:cNvSpPr txBox="1"/>
          <p:nvPr userDrawn="1"/>
        </p:nvSpPr>
        <p:spPr>
          <a:xfrm>
            <a:off x="6976067" y="4516323"/>
            <a:ext cx="1788652"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pic>
        <p:nvPicPr>
          <p:cNvPr id="66" name="Picture 65">
            <a:extLst>
              <a:ext uri="{FF2B5EF4-FFF2-40B4-BE49-F238E27FC236}">
                <a16:creationId xmlns:a16="http://schemas.microsoft.com/office/drawing/2014/main" id="{C481F778-8CAF-831D-208F-8F39EB1B13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46731" y="3942329"/>
            <a:ext cx="557784" cy="557784"/>
          </a:xfrm>
          <a:prstGeom prst="rect">
            <a:avLst/>
          </a:prstGeom>
        </p:spPr>
      </p:pic>
      <p:pic>
        <p:nvPicPr>
          <p:cNvPr id="67" name="Picture 66">
            <a:extLst>
              <a:ext uri="{FF2B5EF4-FFF2-40B4-BE49-F238E27FC236}">
                <a16:creationId xmlns:a16="http://schemas.microsoft.com/office/drawing/2014/main" id="{04F792FA-A3FA-882D-4A19-BED4535902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26766" y="1589422"/>
            <a:ext cx="588166" cy="588166"/>
          </a:xfrm>
          <a:prstGeom prst="rect">
            <a:avLst/>
          </a:prstGeom>
        </p:spPr>
      </p:pic>
      <p:pic>
        <p:nvPicPr>
          <p:cNvPr id="68" name="Picture 67" descr="A picture containing drawing&#10;&#10;Description automatically generated">
            <a:extLst>
              <a:ext uri="{FF2B5EF4-FFF2-40B4-BE49-F238E27FC236}">
                <a16:creationId xmlns:a16="http://schemas.microsoft.com/office/drawing/2014/main" id="{DB586B0F-3919-238D-B514-2FC82871835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60983" y="2273232"/>
            <a:ext cx="549581" cy="549581"/>
          </a:xfrm>
          <a:prstGeom prst="rect">
            <a:avLst/>
          </a:prstGeom>
        </p:spPr>
      </p:pic>
      <p:grpSp>
        <p:nvGrpSpPr>
          <p:cNvPr id="69" name="Group 68">
            <a:extLst>
              <a:ext uri="{FF2B5EF4-FFF2-40B4-BE49-F238E27FC236}">
                <a16:creationId xmlns:a16="http://schemas.microsoft.com/office/drawing/2014/main" id="{90F71127-0907-1744-5E9E-C79552E91216}"/>
              </a:ext>
            </a:extLst>
          </p:cNvPr>
          <p:cNvGrpSpPr/>
          <p:nvPr userDrawn="1"/>
        </p:nvGrpSpPr>
        <p:grpSpPr>
          <a:xfrm>
            <a:off x="6626766" y="2971188"/>
            <a:ext cx="821381" cy="455509"/>
            <a:chOff x="5968939" y="1042279"/>
            <a:chExt cx="1187860" cy="658745"/>
          </a:xfrm>
        </p:grpSpPr>
        <p:pic>
          <p:nvPicPr>
            <p:cNvPr id="70" name="Picture 69">
              <a:extLst>
                <a:ext uri="{FF2B5EF4-FFF2-40B4-BE49-F238E27FC236}">
                  <a16:creationId xmlns:a16="http://schemas.microsoft.com/office/drawing/2014/main" id="{7638B3F0-8B74-9B94-8BD7-2824A2E041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9236" y="1043461"/>
              <a:ext cx="657563" cy="657563"/>
            </a:xfrm>
            <a:prstGeom prst="rect">
              <a:avLst/>
            </a:prstGeom>
            <a:ln>
              <a:noFill/>
            </a:ln>
          </p:spPr>
        </p:pic>
        <p:pic>
          <p:nvPicPr>
            <p:cNvPr id="71" name="Picture 70">
              <a:extLst>
                <a:ext uri="{FF2B5EF4-FFF2-40B4-BE49-F238E27FC236}">
                  <a16:creationId xmlns:a16="http://schemas.microsoft.com/office/drawing/2014/main" id="{A2EEA027-0D5D-8607-BC01-D19B856B04A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8939" y="1042279"/>
              <a:ext cx="657497" cy="657497"/>
            </a:xfrm>
            <a:prstGeom prst="rect">
              <a:avLst/>
            </a:prstGeom>
            <a:ln>
              <a:noFill/>
            </a:ln>
          </p:spPr>
        </p:pic>
      </p:grpSp>
      <p:pic>
        <p:nvPicPr>
          <p:cNvPr id="72" name="Picture 71" descr="Icon&#10;&#10;Description automatically generated">
            <a:extLst>
              <a:ext uri="{FF2B5EF4-FFF2-40B4-BE49-F238E27FC236}">
                <a16:creationId xmlns:a16="http://schemas.microsoft.com/office/drawing/2014/main" id="{2C2AB975-8B40-838C-1811-C17FE9B272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53793" y="3954629"/>
            <a:ext cx="557784" cy="557784"/>
          </a:xfrm>
          <a:prstGeom prst="rect">
            <a:avLst/>
          </a:prstGeom>
        </p:spPr>
      </p:pic>
      <p:sp>
        <p:nvSpPr>
          <p:cNvPr id="73" name="TextBox 102">
            <a:extLst>
              <a:ext uri="{FF2B5EF4-FFF2-40B4-BE49-F238E27FC236}">
                <a16:creationId xmlns:a16="http://schemas.microsoft.com/office/drawing/2014/main" id="{D400DD5A-B03E-BF9A-AF02-81E1C9B5266A}"/>
              </a:ext>
            </a:extLst>
          </p:cNvPr>
          <p:cNvSpPr txBox="1"/>
          <p:nvPr userDrawn="1"/>
        </p:nvSpPr>
        <p:spPr>
          <a:xfrm>
            <a:off x="4205311" y="2482971"/>
            <a:ext cx="1959073" cy="4555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C80C2D"/>
                </a:solidFill>
              </a:rPr>
              <a:t>xx%</a:t>
            </a:r>
          </a:p>
          <a:p>
            <a:pPr algn="ctr">
              <a:lnSpc>
                <a:spcPct val="80000"/>
              </a:lnSpc>
            </a:pPr>
            <a:r>
              <a:rPr lang="en-US" sz="1200" dirty="0">
                <a:solidFill>
                  <a:srgbClr val="4B4F55"/>
                </a:solidFill>
              </a:rPr>
              <a:t>xx</a:t>
            </a:r>
          </a:p>
        </p:txBody>
      </p:sp>
      <p:pic>
        <p:nvPicPr>
          <p:cNvPr id="74" name="Picture 73">
            <a:extLst>
              <a:ext uri="{FF2B5EF4-FFF2-40B4-BE49-F238E27FC236}">
                <a16:creationId xmlns:a16="http://schemas.microsoft.com/office/drawing/2014/main" id="{5E85BAEB-9F04-619B-8E98-B20CD8534C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8000" y="2093730"/>
            <a:ext cx="680074" cy="680074"/>
          </a:xfrm>
          <a:prstGeom prst="rect">
            <a:avLst/>
          </a:prstGeom>
        </p:spPr>
      </p:pic>
      <p:pic>
        <p:nvPicPr>
          <p:cNvPr id="75" name="Picture 74">
            <a:extLst>
              <a:ext uri="{FF2B5EF4-FFF2-40B4-BE49-F238E27FC236}">
                <a16:creationId xmlns:a16="http://schemas.microsoft.com/office/drawing/2014/main" id="{8C35E8A1-72BB-DE62-4463-C60ACA5EC57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06366" y="2058141"/>
            <a:ext cx="642882" cy="642882"/>
          </a:xfrm>
          <a:prstGeom prst="rect">
            <a:avLst/>
          </a:prstGeom>
        </p:spPr>
      </p:pic>
      <p:sp>
        <p:nvSpPr>
          <p:cNvPr id="76" name="TextBox 75">
            <a:extLst>
              <a:ext uri="{FF2B5EF4-FFF2-40B4-BE49-F238E27FC236}">
                <a16:creationId xmlns:a16="http://schemas.microsoft.com/office/drawing/2014/main" id="{3CF87BA7-B117-60E0-84BE-7AE8DD7766D1}"/>
              </a:ext>
            </a:extLst>
          </p:cNvPr>
          <p:cNvSpPr txBox="1"/>
          <p:nvPr userDrawn="1"/>
        </p:nvSpPr>
        <p:spPr>
          <a:xfrm>
            <a:off x="409575" y="4765266"/>
            <a:ext cx="1619249" cy="455509"/>
          </a:xfrm>
          <a:prstGeom prst="rect">
            <a:avLst/>
          </a:prstGeom>
          <a:noFill/>
        </p:spPr>
        <p:txBody>
          <a:bodyPr wrap="square" rtlCol="0">
            <a:spAutoFit/>
          </a:bodyPr>
          <a:lstStyle/>
          <a:p>
            <a:pPr algn="ctr"/>
            <a:r>
              <a:rPr lang="en-US" sz="1400" b="1" dirty="0">
                <a:solidFill>
                  <a:srgbClr val="C80C2D"/>
                </a:solidFill>
              </a:rPr>
              <a:t>xx%</a:t>
            </a:r>
          </a:p>
          <a:p>
            <a:pPr algn="ctr">
              <a:lnSpc>
                <a:spcPct val="80000"/>
              </a:lnSpc>
            </a:pPr>
            <a:r>
              <a:rPr lang="en-US" sz="1200" dirty="0">
                <a:solidFill>
                  <a:srgbClr val="4B4F55"/>
                </a:solidFill>
              </a:rPr>
              <a:t>xx</a:t>
            </a:r>
            <a:endParaRPr lang="en-US" sz="1200" b="1" dirty="0">
              <a:solidFill>
                <a:srgbClr val="4B4F55"/>
              </a:solidFill>
            </a:endParaRPr>
          </a:p>
        </p:txBody>
      </p:sp>
      <p:graphicFrame>
        <p:nvGraphicFramePr>
          <p:cNvPr id="77" name="Table 76">
            <a:extLst>
              <a:ext uri="{FF2B5EF4-FFF2-40B4-BE49-F238E27FC236}">
                <a16:creationId xmlns:a16="http://schemas.microsoft.com/office/drawing/2014/main" id="{5C68079D-0CE6-1CE3-B155-9A11E485FB9C}"/>
              </a:ext>
            </a:extLst>
          </p:cNvPr>
          <p:cNvGraphicFramePr>
            <a:graphicFrameLocks noGrp="1"/>
          </p:cNvGraphicFramePr>
          <p:nvPr userDrawn="1">
            <p:extLst>
              <p:ext uri="{D42A27DB-BD31-4B8C-83A1-F6EECF244321}">
                <p14:modId xmlns:p14="http://schemas.microsoft.com/office/powerpoint/2010/main" val="3494504827"/>
              </p:ext>
            </p:extLst>
          </p:nvPr>
        </p:nvGraphicFramePr>
        <p:xfrm>
          <a:off x="335278" y="3511550"/>
          <a:ext cx="8656321" cy="304800"/>
        </p:xfrm>
        <a:graphic>
          <a:graphicData uri="http://schemas.openxmlformats.org/drawingml/2006/table">
            <a:tbl>
              <a:tblPr firstRow="1" bandRow="1">
                <a:tableStyleId>{073A0DAA-6AF3-43AB-8588-CEC1D06C72B9}</a:tableStyleId>
              </a:tblPr>
              <a:tblGrid>
                <a:gridCol w="2089457">
                  <a:extLst>
                    <a:ext uri="{9D8B030D-6E8A-4147-A177-3AD203B41FA5}">
                      <a16:colId xmlns:a16="http://schemas.microsoft.com/office/drawing/2014/main" val="20000"/>
                    </a:ext>
                  </a:extLst>
                </a:gridCol>
                <a:gridCol w="6566864">
                  <a:extLst>
                    <a:ext uri="{9D8B030D-6E8A-4147-A177-3AD203B41FA5}">
                      <a16:colId xmlns:a16="http://schemas.microsoft.com/office/drawing/2014/main" val="20001"/>
                    </a:ext>
                  </a:extLst>
                </a:gridCol>
              </a:tblGrid>
              <a:tr h="252656">
                <a:tc>
                  <a:txBody>
                    <a:bodyPr/>
                    <a:lstStyle/>
                    <a:p>
                      <a:pPr algn="ctr"/>
                      <a:r>
                        <a:rPr lang="en-CA" sz="1400" dirty="0">
                          <a:solidFill>
                            <a:schemeClr val="bg1"/>
                          </a:solidFill>
                        </a:rPr>
                        <a:t>XXX</a:t>
                      </a:r>
                      <a:endParaRPr lang="en-US" sz="1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rPr>
                        <a:t>XXX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B4F55">
                        <a:alpha val="69804"/>
                      </a:srgbClr>
                    </a:solidFill>
                  </a:tcPr>
                </a:tc>
                <a:extLst>
                  <a:ext uri="{0D108BD9-81ED-4DB2-BD59-A6C34878D82A}">
                    <a16:rowId xmlns:a16="http://schemas.microsoft.com/office/drawing/2014/main" val="10000"/>
                  </a:ext>
                </a:extLst>
              </a:tr>
            </a:tbl>
          </a:graphicData>
        </a:graphic>
      </p:graphicFrame>
      <p:sp>
        <p:nvSpPr>
          <p:cNvPr id="78" name="Slide Number Placeholder 5">
            <a:extLst>
              <a:ext uri="{FF2B5EF4-FFF2-40B4-BE49-F238E27FC236}">
                <a16:creationId xmlns:a16="http://schemas.microsoft.com/office/drawing/2014/main" id="{1B34373D-ABC3-4060-8B96-34D16E57D9F2}"/>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cxnSp>
        <p:nvCxnSpPr>
          <p:cNvPr id="79" name="Straight Connector 78">
            <a:extLst>
              <a:ext uri="{FF2B5EF4-FFF2-40B4-BE49-F238E27FC236}">
                <a16:creationId xmlns:a16="http://schemas.microsoft.com/office/drawing/2014/main" id="{9B350AF6-8958-432C-8F6D-022CB392122E}"/>
              </a:ext>
            </a:extLst>
          </p:cNvPr>
          <p:cNvCxnSpPr>
            <a:cxnSpLocks/>
          </p:cNvCxnSpPr>
          <p:nvPr userDrawn="1"/>
        </p:nvCxnSpPr>
        <p:spPr>
          <a:xfrm flipH="1">
            <a:off x="2292616" y="3816350"/>
            <a:ext cx="13519" cy="266166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330078"/>
      </p:ext>
    </p:extLst>
  </p:cSld>
  <p:clrMapOvr>
    <a:masterClrMapping/>
  </p:clrMapOvr>
  <p:extLst>
    <p:ext uri="{DCECCB84-F9BA-43D5-87BE-67443E8EF086}">
      <p15:sldGuideLst xmlns:p15="http://schemas.microsoft.com/office/powerpoint/2012/main">
        <p15:guide id="6" pos="2880" userDrawn="1">
          <p15:clr>
            <a:srgbClr val="FBAE40"/>
          </p15:clr>
        </p15:guide>
        <p15:guide id="7" pos="168" userDrawn="1">
          <p15:clr>
            <a:srgbClr val="FBAE40"/>
          </p15:clr>
        </p15:guide>
        <p15:guide id="8" pos="5592" userDrawn="1">
          <p15:clr>
            <a:srgbClr val="FBAE40"/>
          </p15:clr>
        </p15:guide>
        <p15:guide id="9" orient="horz" pos="792" userDrawn="1">
          <p15:clr>
            <a:srgbClr val="FBAE40"/>
          </p15:clr>
        </p15:guide>
        <p15:guide id="10" orient="horz" pos="39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fin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F384-DCA2-EA1A-7D05-889D5CE39F06}"/>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dirty="0"/>
              <a:t>Key findings Arial bold 30pt</a:t>
            </a:r>
          </a:p>
        </p:txBody>
      </p:sp>
      <p:sp>
        <p:nvSpPr>
          <p:cNvPr id="10" name="Text Placeholder 7">
            <a:extLst>
              <a:ext uri="{FF2B5EF4-FFF2-40B4-BE49-F238E27FC236}">
                <a16:creationId xmlns:a16="http://schemas.microsoft.com/office/drawing/2014/main" id="{68E2647E-BF88-4B40-8A4D-B83330D21FE3}"/>
              </a:ext>
            </a:extLst>
          </p:cNvPr>
          <p:cNvSpPr>
            <a:spLocks noGrp="1"/>
          </p:cNvSpPr>
          <p:nvPr>
            <p:ph type="body" sz="quarter" idx="13" hasCustomPrompt="1"/>
          </p:nvPr>
        </p:nvSpPr>
        <p:spPr>
          <a:xfrm>
            <a:off x="367119" y="1275309"/>
            <a:ext cx="8579598" cy="493799"/>
          </a:xfrm>
          <a:prstGeom prst="rect">
            <a:avLst/>
          </a:prstGeom>
        </p:spPr>
        <p:txBody>
          <a:bodyPr lIns="0" tIns="0" rIns="0" bIns="0"/>
          <a:lstStyle>
            <a:lvl1pPr marL="0" indent="0">
              <a:buNone/>
              <a:defRPr sz="1600" b="1">
                <a:solidFill>
                  <a:schemeClr val="accent1"/>
                </a:solidFill>
              </a:defRPr>
            </a:lvl1pPr>
          </a:lstStyle>
          <a:p>
            <a:pPr lvl="0"/>
            <a:r>
              <a:rPr lang="en-US" dirty="0"/>
              <a:t>Title content goes here Arial bold 16pt</a:t>
            </a:r>
          </a:p>
        </p:txBody>
      </p:sp>
      <p:sp>
        <p:nvSpPr>
          <p:cNvPr id="11" name="Text Placeholder 2">
            <a:extLst>
              <a:ext uri="{FF2B5EF4-FFF2-40B4-BE49-F238E27FC236}">
                <a16:creationId xmlns:a16="http://schemas.microsoft.com/office/drawing/2014/main" id="{06391547-D3AA-4F83-BBF8-383A1A39B7A3}"/>
              </a:ext>
            </a:extLst>
          </p:cNvPr>
          <p:cNvSpPr>
            <a:spLocks noGrp="1"/>
          </p:cNvSpPr>
          <p:nvPr>
            <p:ph type="body" sz="quarter" idx="17" hasCustomPrompt="1"/>
          </p:nvPr>
        </p:nvSpPr>
        <p:spPr>
          <a:xfrm>
            <a:off x="364695" y="1794508"/>
            <a:ext cx="8580436" cy="1126492"/>
          </a:xfrm>
          <a:prstGeom prst="rect">
            <a:avLst/>
          </a:prstGeom>
        </p:spPr>
        <p:txBody>
          <a:bodyPr lIns="0"/>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level Arial regular 12pt</a:t>
            </a:r>
          </a:p>
        </p:txBody>
      </p:sp>
      <p:sp>
        <p:nvSpPr>
          <p:cNvPr id="14" name="Text Placeholder 7">
            <a:extLst>
              <a:ext uri="{FF2B5EF4-FFF2-40B4-BE49-F238E27FC236}">
                <a16:creationId xmlns:a16="http://schemas.microsoft.com/office/drawing/2014/main" id="{D10095DE-CA1B-4ADB-AAC8-61E22879B117}"/>
              </a:ext>
            </a:extLst>
          </p:cNvPr>
          <p:cNvSpPr>
            <a:spLocks noGrp="1"/>
          </p:cNvSpPr>
          <p:nvPr>
            <p:ph type="body" sz="quarter" idx="18" hasCustomPrompt="1"/>
          </p:nvPr>
        </p:nvSpPr>
        <p:spPr>
          <a:xfrm>
            <a:off x="367119" y="3021559"/>
            <a:ext cx="8579598" cy="493799"/>
          </a:xfrm>
          <a:prstGeom prst="rect">
            <a:avLst/>
          </a:prstGeom>
        </p:spPr>
        <p:txBody>
          <a:bodyPr lIns="0" tIns="0" rIns="0" bIns="0"/>
          <a:lstStyle>
            <a:lvl1pPr marL="0" indent="0">
              <a:buNone/>
              <a:defRPr sz="1600" b="1">
                <a:solidFill>
                  <a:schemeClr val="accent1"/>
                </a:solidFill>
              </a:defRPr>
            </a:lvl1pPr>
          </a:lstStyle>
          <a:p>
            <a:pPr lvl="0"/>
            <a:r>
              <a:rPr lang="en-US" dirty="0"/>
              <a:t>Title content goes here</a:t>
            </a:r>
          </a:p>
        </p:txBody>
      </p:sp>
      <p:sp>
        <p:nvSpPr>
          <p:cNvPr id="15" name="Text Placeholder 2">
            <a:extLst>
              <a:ext uri="{FF2B5EF4-FFF2-40B4-BE49-F238E27FC236}">
                <a16:creationId xmlns:a16="http://schemas.microsoft.com/office/drawing/2014/main" id="{C6D4167C-356F-4990-BA25-A08ADE9E6A6D}"/>
              </a:ext>
            </a:extLst>
          </p:cNvPr>
          <p:cNvSpPr>
            <a:spLocks noGrp="1"/>
          </p:cNvSpPr>
          <p:nvPr>
            <p:ph type="body" sz="quarter" idx="19" hasCustomPrompt="1"/>
          </p:nvPr>
        </p:nvSpPr>
        <p:spPr>
          <a:xfrm>
            <a:off x="364695" y="3540758"/>
            <a:ext cx="8580436" cy="1126492"/>
          </a:xfrm>
          <a:prstGeom prst="rect">
            <a:avLst/>
          </a:prstGeom>
        </p:spPr>
        <p:txBody>
          <a:bodyPr lIns="0"/>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level Arial regular 12pt</a:t>
            </a:r>
          </a:p>
        </p:txBody>
      </p:sp>
      <p:sp>
        <p:nvSpPr>
          <p:cNvPr id="16" name="Text Placeholder 7">
            <a:extLst>
              <a:ext uri="{FF2B5EF4-FFF2-40B4-BE49-F238E27FC236}">
                <a16:creationId xmlns:a16="http://schemas.microsoft.com/office/drawing/2014/main" id="{5FAFC649-B3CF-4FDE-A7D3-27EE56417372}"/>
              </a:ext>
            </a:extLst>
          </p:cNvPr>
          <p:cNvSpPr>
            <a:spLocks noGrp="1"/>
          </p:cNvSpPr>
          <p:nvPr>
            <p:ph type="body" sz="quarter" idx="20" hasCustomPrompt="1"/>
          </p:nvPr>
        </p:nvSpPr>
        <p:spPr>
          <a:xfrm>
            <a:off x="369138" y="4755112"/>
            <a:ext cx="8579598" cy="493799"/>
          </a:xfrm>
          <a:prstGeom prst="rect">
            <a:avLst/>
          </a:prstGeom>
        </p:spPr>
        <p:txBody>
          <a:bodyPr lIns="0" tIns="0" rIns="0" bIns="0"/>
          <a:lstStyle>
            <a:lvl1pPr marL="0" indent="0">
              <a:buNone/>
              <a:defRPr sz="1600" b="1">
                <a:solidFill>
                  <a:schemeClr val="accent1"/>
                </a:solidFill>
              </a:defRPr>
            </a:lvl1pPr>
          </a:lstStyle>
          <a:p>
            <a:pPr lvl="0"/>
            <a:r>
              <a:rPr lang="en-US" dirty="0"/>
              <a:t>Title content goes here</a:t>
            </a:r>
          </a:p>
        </p:txBody>
      </p:sp>
      <p:sp>
        <p:nvSpPr>
          <p:cNvPr id="17" name="Text Placeholder 2">
            <a:extLst>
              <a:ext uri="{FF2B5EF4-FFF2-40B4-BE49-F238E27FC236}">
                <a16:creationId xmlns:a16="http://schemas.microsoft.com/office/drawing/2014/main" id="{84567D10-8161-4541-A92B-7F90D474C81E}"/>
              </a:ext>
            </a:extLst>
          </p:cNvPr>
          <p:cNvSpPr>
            <a:spLocks noGrp="1"/>
          </p:cNvSpPr>
          <p:nvPr>
            <p:ph type="body" sz="quarter" idx="21" hasCustomPrompt="1"/>
          </p:nvPr>
        </p:nvSpPr>
        <p:spPr>
          <a:xfrm>
            <a:off x="373064" y="5274311"/>
            <a:ext cx="8580436" cy="1126492"/>
          </a:xfrm>
          <a:prstGeom prst="rect">
            <a:avLst/>
          </a:prstGeom>
        </p:spPr>
        <p:txBody>
          <a:bodyPr lIns="0"/>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level Arial regular 12pt</a:t>
            </a:r>
          </a:p>
        </p:txBody>
      </p:sp>
      <p:sp>
        <p:nvSpPr>
          <p:cNvPr id="12" name="Slide Number Placeholder 5">
            <a:extLst>
              <a:ext uri="{FF2B5EF4-FFF2-40B4-BE49-F238E27FC236}">
                <a16:creationId xmlns:a16="http://schemas.microsoft.com/office/drawing/2014/main" id="{6CAB7416-6848-47EA-8936-949B715AD53E}"/>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3470824425"/>
      </p:ext>
    </p:extLst>
  </p:cSld>
  <p:clrMapOvr>
    <a:masterClrMapping/>
  </p:clrMapOvr>
  <p:extLst>
    <p:ext uri="{DCECCB84-F9BA-43D5-87BE-67443E8EF086}">
      <p15:sldGuideLst xmlns:p15="http://schemas.microsoft.com/office/powerpoint/2012/main">
        <p15:guide id="5" orient="horz" pos="2184" userDrawn="1">
          <p15:clr>
            <a:srgbClr val="FBAE40"/>
          </p15:clr>
        </p15:guide>
        <p15:guide id="6" pos="2880" userDrawn="1">
          <p15:clr>
            <a:srgbClr val="FBAE40"/>
          </p15:clr>
        </p15:guide>
        <p15:guide id="7" pos="5592" userDrawn="1">
          <p15:clr>
            <a:srgbClr val="FBAE40"/>
          </p15:clr>
        </p15:guide>
        <p15:guide id="8" pos="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95DD80-435C-754E-8C30-2DF82176E4C2}"/>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
        <p:nvSpPr>
          <p:cNvPr id="7" name="Picture Placeholder 10">
            <a:extLst>
              <a:ext uri="{FF2B5EF4-FFF2-40B4-BE49-F238E27FC236}">
                <a16:creationId xmlns:a16="http://schemas.microsoft.com/office/drawing/2014/main" id="{1E13A99C-0F1F-264E-91FC-3837DAA68D38}"/>
              </a:ext>
            </a:extLst>
          </p:cNvPr>
          <p:cNvSpPr>
            <a:spLocks noGrp="1"/>
          </p:cNvSpPr>
          <p:nvPr>
            <p:ph type="pic" sz="quarter" idx="15" hasCustomPrompt="1"/>
          </p:nvPr>
        </p:nvSpPr>
        <p:spPr>
          <a:xfrm>
            <a:off x="0" y="3"/>
            <a:ext cx="9144000" cy="4610099"/>
          </a:xfrm>
          <a:prstGeom prst="rect">
            <a:avLst/>
          </a:prstGeom>
          <a:solidFill>
            <a:schemeClr val="bg1">
              <a:lumMod val="85000"/>
            </a:schemeClr>
          </a:solidFill>
        </p:spPr>
        <p:txBody>
          <a:bodyPr anchor="ctr" anchorCtr="0"/>
          <a:lstStyle>
            <a:lvl1pPr marL="0" indent="0" algn="ctr">
              <a:buNone/>
              <a:defRPr sz="1200"/>
            </a:lvl1pPr>
          </a:lstStyle>
          <a:p>
            <a:r>
              <a:rPr lang="en-US" sz="1200" dirty="0"/>
              <a:t>Click on this icon </a:t>
            </a:r>
            <a:br>
              <a:rPr lang="en-US" sz="1200" dirty="0"/>
            </a:br>
            <a:r>
              <a:rPr lang="en-US" sz="1200" dirty="0"/>
              <a:t>to select new picture</a:t>
            </a:r>
            <a:endParaRPr lang="en-US" dirty="0"/>
          </a:p>
        </p:txBody>
      </p:sp>
      <p:sp>
        <p:nvSpPr>
          <p:cNvPr id="8" name="Title 1">
            <a:extLst>
              <a:ext uri="{FF2B5EF4-FFF2-40B4-BE49-F238E27FC236}">
                <a16:creationId xmlns:a16="http://schemas.microsoft.com/office/drawing/2014/main" id="{253CF587-544B-AC40-B88F-ECFA619FEDC2}"/>
              </a:ext>
            </a:extLst>
          </p:cNvPr>
          <p:cNvSpPr>
            <a:spLocks noGrp="1"/>
          </p:cNvSpPr>
          <p:nvPr>
            <p:ph type="title" hasCustomPrompt="1"/>
          </p:nvPr>
        </p:nvSpPr>
        <p:spPr>
          <a:xfrm>
            <a:off x="1655064" y="4939346"/>
            <a:ext cx="6895580" cy="679559"/>
          </a:xfrm>
          <a:prstGeom prst="rect">
            <a:avLst/>
          </a:prstGeom>
        </p:spPr>
        <p:txBody>
          <a:bodyPr lIns="0" anchor="t" anchorCtr="0">
            <a:normAutofit/>
          </a:bodyPr>
          <a:lstStyle>
            <a:lvl1pPr>
              <a:defRPr sz="3600" b="0">
                <a:solidFill>
                  <a:schemeClr val="tx1"/>
                </a:solidFill>
              </a:defRPr>
            </a:lvl1pPr>
          </a:lstStyle>
          <a:p>
            <a:r>
              <a:rPr lang="en-US" dirty="0"/>
              <a:t>Section divider</a:t>
            </a:r>
          </a:p>
        </p:txBody>
      </p:sp>
      <p:sp>
        <p:nvSpPr>
          <p:cNvPr id="10" name="Text Placeholder 7">
            <a:extLst>
              <a:ext uri="{FF2B5EF4-FFF2-40B4-BE49-F238E27FC236}">
                <a16:creationId xmlns:a16="http://schemas.microsoft.com/office/drawing/2014/main" id="{DBCC13EA-D6CE-AF4A-A541-FD957CF04B9A}"/>
              </a:ext>
            </a:extLst>
          </p:cNvPr>
          <p:cNvSpPr>
            <a:spLocks noGrp="1"/>
          </p:cNvSpPr>
          <p:nvPr>
            <p:ph type="body" sz="quarter" idx="14" hasCustomPrompt="1"/>
          </p:nvPr>
        </p:nvSpPr>
        <p:spPr>
          <a:xfrm>
            <a:off x="1655064" y="5547754"/>
            <a:ext cx="6904486" cy="808599"/>
          </a:xfrm>
          <a:prstGeom prst="rect">
            <a:avLst/>
          </a:prstGeom>
        </p:spPr>
        <p:txBody>
          <a:bodyPr lIns="0"/>
          <a:lstStyle>
            <a:lvl1pPr marL="0" marR="0" indent="0" algn="l" defTabSz="914377" rtl="0" eaLnBrk="1" fontAlgn="auto" latinLnBrk="0" hangingPunct="1">
              <a:lnSpc>
                <a:spcPct val="100000"/>
              </a:lnSpc>
              <a:spcBef>
                <a:spcPts val="600"/>
              </a:spcBef>
              <a:spcAft>
                <a:spcPts val="600"/>
              </a:spcAft>
              <a:buClrTx/>
              <a:buSzTx/>
              <a:buFont typeface="Arial" panose="020B0604020202020204" pitchFamily="34" charset="0"/>
              <a:buNone/>
              <a:tabLst/>
              <a:defRPr sz="2000" b="0">
                <a:solidFill>
                  <a:schemeClr val="tx1"/>
                </a:solidFill>
              </a:defRPr>
            </a:lvl1pPr>
            <a:lvl2pPr>
              <a:defRPr sz="2000" b="0">
                <a:solidFill>
                  <a:schemeClr val="tx1"/>
                </a:solidFill>
              </a:defRPr>
            </a:lvl2pPr>
            <a:lvl3pPr>
              <a:defRPr sz="2000" b="0">
                <a:solidFill>
                  <a:schemeClr val="tx1"/>
                </a:solidFill>
              </a:defRPr>
            </a:lvl3pPr>
            <a:lvl4pPr>
              <a:defRPr sz="2000" b="0">
                <a:solidFill>
                  <a:schemeClr val="tx1"/>
                </a:solidFill>
              </a:defRPr>
            </a:lvl4pPr>
            <a:lvl5pPr>
              <a:defRPr sz="2000" b="0">
                <a:solidFill>
                  <a:schemeClr val="tx1"/>
                </a:solidFill>
              </a:defRPr>
            </a:lvl5pPr>
          </a:lstStyle>
          <a:p>
            <a:pPr lvl="0"/>
            <a:r>
              <a:rPr lang="en-US" dirty="0"/>
              <a:t>Subtitle Arial regular 20pt</a:t>
            </a:r>
          </a:p>
        </p:txBody>
      </p:sp>
      <p:sp>
        <p:nvSpPr>
          <p:cNvPr id="12" name="Text Placeholder 7">
            <a:extLst>
              <a:ext uri="{FF2B5EF4-FFF2-40B4-BE49-F238E27FC236}">
                <a16:creationId xmlns:a16="http://schemas.microsoft.com/office/drawing/2014/main" id="{B1F3DE9B-A3C3-D989-80B3-950D6F607642}"/>
              </a:ext>
            </a:extLst>
          </p:cNvPr>
          <p:cNvSpPr>
            <a:spLocks noGrp="1"/>
          </p:cNvSpPr>
          <p:nvPr>
            <p:ph type="body" sz="quarter" idx="18"/>
          </p:nvPr>
        </p:nvSpPr>
        <p:spPr>
          <a:xfrm>
            <a:off x="332355" y="-8711"/>
            <a:ext cx="1804419" cy="866121"/>
          </a:xfrm>
          <a:prstGeom prst="rect">
            <a:avLst/>
          </a:prstGeom>
          <a:blipFill>
            <a:blip r:embed="rId2"/>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0925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tailed findings Ful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8F27DD-C55E-4F57-A259-5AD5F7DB51F1}"/>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dirty="0"/>
              <a:t>Detailed findings Arial bold 30pt</a:t>
            </a:r>
          </a:p>
        </p:txBody>
      </p:sp>
      <p:sp>
        <p:nvSpPr>
          <p:cNvPr id="5" name="Text Placeholder 2">
            <a:extLst>
              <a:ext uri="{FF2B5EF4-FFF2-40B4-BE49-F238E27FC236}">
                <a16:creationId xmlns:a16="http://schemas.microsoft.com/office/drawing/2014/main" id="{75A78D38-A520-43C7-9CA9-0ACC0EA37EA9}"/>
              </a:ext>
            </a:extLst>
          </p:cNvPr>
          <p:cNvSpPr>
            <a:spLocks noGrp="1"/>
          </p:cNvSpPr>
          <p:nvPr>
            <p:ph type="body" sz="quarter" idx="16" hasCustomPrompt="1"/>
          </p:nvPr>
        </p:nvSpPr>
        <p:spPr>
          <a:xfrm>
            <a:off x="365760" y="1257300"/>
            <a:ext cx="8531860" cy="4984750"/>
          </a:xfrm>
          <a:prstGeom prst="rect">
            <a:avLst/>
          </a:prstGeom>
        </p:spPr>
        <p:txBody>
          <a:bodyPr lIns="0"/>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Arial level regular 12pt</a:t>
            </a:r>
          </a:p>
        </p:txBody>
      </p:sp>
      <p:sp>
        <p:nvSpPr>
          <p:cNvPr id="6" name="Slide Number Placeholder 5">
            <a:extLst>
              <a:ext uri="{FF2B5EF4-FFF2-40B4-BE49-F238E27FC236}">
                <a16:creationId xmlns:a16="http://schemas.microsoft.com/office/drawing/2014/main" id="{8A32E6FC-EB59-44CE-AAD0-4B82429198BC}"/>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3787010787"/>
      </p:ext>
    </p:extLst>
  </p:cSld>
  <p:clrMapOvr>
    <a:masterClrMapping/>
  </p:clrMapOvr>
  <p:extLst>
    <p:ext uri="{DCECCB84-F9BA-43D5-87BE-67443E8EF086}">
      <p15:sldGuideLst xmlns:p15="http://schemas.microsoft.com/office/powerpoint/2012/main">
        <p15:guide id="7" pos="2880" userDrawn="1">
          <p15:clr>
            <a:srgbClr val="FBAE40"/>
          </p15:clr>
        </p15:guide>
        <p15:guide id="8" pos="168" userDrawn="1">
          <p15:clr>
            <a:srgbClr val="FBAE40"/>
          </p15:clr>
        </p15:guide>
        <p15:guide id="9" pos="5592" userDrawn="1">
          <p15:clr>
            <a:srgbClr val="FBAE40"/>
          </p15:clr>
        </p15:guide>
        <p15:guide id="10" orient="horz" pos="792" userDrawn="1">
          <p15:clr>
            <a:srgbClr val="FBAE40"/>
          </p15:clr>
        </p15:guide>
        <p15:guide id="11"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tailed Findings Brief">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8F27DD-C55E-4F57-A259-5AD5F7DB51F1}"/>
              </a:ext>
            </a:extLst>
          </p:cNvPr>
          <p:cNvSpPr>
            <a:spLocks noGrp="1"/>
          </p:cNvSpPr>
          <p:nvPr>
            <p:ph type="title" hasCustomPrompt="1"/>
          </p:nvPr>
        </p:nvSpPr>
        <p:spPr>
          <a:xfrm>
            <a:off x="2304288" y="493779"/>
            <a:ext cx="6270752" cy="681881"/>
          </a:xfrm>
          <a:prstGeom prst="rect">
            <a:avLst/>
          </a:prstGeom>
        </p:spPr>
        <p:txBody>
          <a:bodyPr anchor="t" anchorCtr="0">
            <a:normAutofit/>
          </a:bodyPr>
          <a:lstStyle>
            <a:lvl1pPr>
              <a:defRPr sz="3000" b="1"/>
            </a:lvl1pPr>
          </a:lstStyle>
          <a:p>
            <a:r>
              <a:rPr lang="en-US" dirty="0"/>
              <a:t>Detailed findings brief</a:t>
            </a:r>
          </a:p>
        </p:txBody>
      </p:sp>
      <p:sp>
        <p:nvSpPr>
          <p:cNvPr id="5" name="Text Placeholder 2">
            <a:extLst>
              <a:ext uri="{FF2B5EF4-FFF2-40B4-BE49-F238E27FC236}">
                <a16:creationId xmlns:a16="http://schemas.microsoft.com/office/drawing/2014/main" id="{75A78D38-A520-43C7-9CA9-0ACC0EA37EA9}"/>
              </a:ext>
            </a:extLst>
          </p:cNvPr>
          <p:cNvSpPr>
            <a:spLocks noGrp="1"/>
          </p:cNvSpPr>
          <p:nvPr>
            <p:ph type="body" sz="quarter" idx="16" hasCustomPrompt="1"/>
          </p:nvPr>
        </p:nvSpPr>
        <p:spPr>
          <a:xfrm>
            <a:off x="2304288" y="1257300"/>
            <a:ext cx="6593332" cy="4984750"/>
          </a:xfrm>
          <a:prstGeom prst="rect">
            <a:avLst/>
          </a:prstGeom>
        </p:spPr>
        <p:txBody>
          <a:bodyPr lIns="0"/>
          <a:lstStyle>
            <a:lvl1pPr marL="228594" indent="-228594">
              <a:buFont typeface="Wingdings" panose="05000000000000000000" pitchFamily="2" charset="2"/>
              <a:buChar char="§"/>
              <a:defRPr sz="1400"/>
            </a:lvl1pPr>
            <a:lvl2pPr marL="685783" indent="-228594">
              <a:buFont typeface="Wingdings" panose="05000000000000000000" pitchFamily="2" charset="2"/>
              <a:buChar char="§"/>
              <a:defRPr sz="1200"/>
            </a:lvl2pPr>
            <a:lvl3pPr marL="1142971" indent="-228594">
              <a:buFont typeface="Wingdings" panose="05000000000000000000" pitchFamily="2" charset="2"/>
              <a:buChar char="§"/>
              <a:defRPr sz="1200"/>
            </a:lvl3pPr>
            <a:lvl4pPr marL="1600160" indent="-228594">
              <a:buFont typeface="Wingdings" panose="05000000000000000000" pitchFamily="2" charset="2"/>
              <a:buChar char="§"/>
              <a:defRPr sz="1400"/>
            </a:lvl4pPr>
            <a:lvl5pPr marL="2057349" indent="-228594">
              <a:buFont typeface="Wingdings" panose="05000000000000000000" pitchFamily="2" charset="2"/>
              <a:buChar char="§"/>
              <a:defRPr sz="1200"/>
            </a:lvl5pPr>
          </a:lstStyle>
          <a:p>
            <a:pPr lvl="0"/>
            <a:r>
              <a:rPr lang="en-US" dirty="0"/>
              <a:t>Copy sentence Arial regular 14pt</a:t>
            </a:r>
          </a:p>
          <a:p>
            <a:pPr marL="685783"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dirty="0"/>
              <a:t>Second level Arial regular 12pt</a:t>
            </a:r>
          </a:p>
          <a:p>
            <a:pPr lvl="2"/>
            <a:r>
              <a:rPr lang="en-US" dirty="0"/>
              <a:t>Third Arial level regular 12pt</a:t>
            </a:r>
          </a:p>
        </p:txBody>
      </p:sp>
      <p:sp>
        <p:nvSpPr>
          <p:cNvPr id="6" name="Slide Number Placeholder 5">
            <a:extLst>
              <a:ext uri="{FF2B5EF4-FFF2-40B4-BE49-F238E27FC236}">
                <a16:creationId xmlns:a16="http://schemas.microsoft.com/office/drawing/2014/main" id="{8A32E6FC-EB59-44CE-AAD0-4B82429198BC}"/>
              </a:ext>
            </a:extLst>
          </p:cNvPr>
          <p:cNvSpPr>
            <a:spLocks noGrp="1"/>
          </p:cNvSpPr>
          <p:nvPr>
            <p:ph type="sldNum" sz="quarter" idx="12"/>
          </p:nvPr>
        </p:nvSpPr>
        <p:spPr>
          <a:xfrm>
            <a:off x="6926580" y="6400803"/>
            <a:ext cx="2057400" cy="365125"/>
          </a:xfrm>
          <a:prstGeom prst="rect">
            <a:avLst/>
          </a:prstGeom>
        </p:spPr>
        <p:txBody>
          <a:bodyPr/>
          <a:lstStyle/>
          <a:p>
            <a:fld id="{104CF250-7820-BD45-8509-7A2D360AA0A5}" type="slidenum">
              <a:rPr lang="en-US" smtClean="0"/>
              <a:t>‹#›</a:t>
            </a:fld>
            <a:endParaRPr lang="en-US"/>
          </a:p>
        </p:txBody>
      </p:sp>
    </p:spTree>
    <p:extLst>
      <p:ext uri="{BB962C8B-B14F-4D97-AF65-F5344CB8AC3E}">
        <p14:creationId xmlns:p14="http://schemas.microsoft.com/office/powerpoint/2010/main" val="1364280012"/>
      </p:ext>
    </p:extLst>
  </p:cSld>
  <p:clrMapOvr>
    <a:masterClrMapping/>
  </p:clrMapOvr>
  <p:extLst>
    <p:ext uri="{DCECCB84-F9BA-43D5-87BE-67443E8EF086}">
      <p15:sldGuideLst xmlns:p15="http://schemas.microsoft.com/office/powerpoint/2012/main">
        <p15:guide id="7" pos="2880">
          <p15:clr>
            <a:srgbClr val="FBAE40"/>
          </p15:clr>
        </p15:guide>
        <p15:guide id="8" pos="168">
          <p15:clr>
            <a:srgbClr val="FBAE40"/>
          </p15:clr>
        </p15:guide>
        <p15:guide id="9" pos="5592">
          <p15:clr>
            <a:srgbClr val="FBAE40"/>
          </p15:clr>
        </p15:guide>
        <p15:guide id="10" orient="horz" pos="792">
          <p15:clr>
            <a:srgbClr val="FBAE40"/>
          </p15:clr>
        </p15:guide>
        <p15:guide id="11" orient="horz" pos="3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9C0995-F16E-FB43-A612-86103B2C6CDE}"/>
              </a:ext>
            </a:extLst>
          </p:cNvPr>
          <p:cNvSpPr>
            <a:spLocks noGrp="1"/>
          </p:cNvSpPr>
          <p:nvPr>
            <p:ph type="sldNum" sz="quarter" idx="4"/>
          </p:nvPr>
        </p:nvSpPr>
        <p:spPr>
          <a:xfrm>
            <a:off x="6896100" y="6400803"/>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4925A85D-C80E-4923-8AA8-08F06D0364B1}" type="slidenum">
              <a:rPr lang="en-US" dirty="0"/>
              <a:t>‹#›</a:t>
            </a:fld>
            <a:endParaRPr lang="en-US" dirty="0"/>
          </a:p>
        </p:txBody>
      </p:sp>
      <p:sp>
        <p:nvSpPr>
          <p:cNvPr id="7" name="TextBox 6">
            <a:extLst>
              <a:ext uri="{FF2B5EF4-FFF2-40B4-BE49-F238E27FC236}">
                <a16:creationId xmlns:a16="http://schemas.microsoft.com/office/drawing/2014/main" id="{5C31E7A5-2A66-5249-BA0F-6042D9A421F6}"/>
              </a:ext>
            </a:extLst>
          </p:cNvPr>
          <p:cNvSpPr txBox="1"/>
          <p:nvPr/>
        </p:nvSpPr>
        <p:spPr>
          <a:xfrm>
            <a:off x="242411" y="6486441"/>
            <a:ext cx="1415263" cy="215444"/>
          </a:xfrm>
          <a:prstGeom prst="rect">
            <a:avLst/>
          </a:prstGeom>
          <a:noFill/>
        </p:spPr>
        <p:txBody>
          <a:bodyPr wrap="square" rtlCol="0">
            <a:spAutoFit/>
          </a:bodyPr>
          <a:lstStyle/>
          <a:p>
            <a:r>
              <a:rPr lang="en-US" sz="800" dirty="0"/>
              <a:t>ISC: Unrestricted</a:t>
            </a:r>
          </a:p>
        </p:txBody>
      </p:sp>
      <p:sp>
        <p:nvSpPr>
          <p:cNvPr id="9" name="TextBox 8">
            <a:extLst>
              <a:ext uri="{FF2B5EF4-FFF2-40B4-BE49-F238E27FC236}">
                <a16:creationId xmlns:a16="http://schemas.microsoft.com/office/drawing/2014/main" id="{896ED428-E127-284A-83F3-B2E918BB4261}"/>
              </a:ext>
            </a:extLst>
          </p:cNvPr>
          <p:cNvSpPr txBox="1"/>
          <p:nvPr/>
        </p:nvSpPr>
        <p:spPr>
          <a:xfrm>
            <a:off x="1708657" y="6486441"/>
            <a:ext cx="4404759" cy="215444"/>
          </a:xfrm>
          <a:prstGeom prst="rect">
            <a:avLst/>
          </a:prstGeom>
          <a:noFill/>
        </p:spPr>
        <p:txBody>
          <a:bodyPr wrap="square" lIns="0" rtlCol="0">
            <a:spAutoFit/>
          </a:bodyPr>
          <a:lstStyle/>
          <a:p>
            <a:r>
              <a:rPr lang="en-US" sz="800" dirty="0"/>
              <a:t>2023 Perspectives on Calgary Survey: Housing Affordability and Affordable Housing</a:t>
            </a:r>
          </a:p>
        </p:txBody>
      </p:sp>
      <p:sp>
        <p:nvSpPr>
          <p:cNvPr id="13" name="Text Placeholder 7">
            <a:extLst>
              <a:ext uri="{FF2B5EF4-FFF2-40B4-BE49-F238E27FC236}">
                <a16:creationId xmlns:a16="http://schemas.microsoft.com/office/drawing/2014/main" id="{C6DCB38F-822A-F359-3241-E4761DEC93F9}"/>
              </a:ext>
            </a:extLst>
          </p:cNvPr>
          <p:cNvSpPr txBox="1">
            <a:spLocks/>
          </p:cNvSpPr>
          <p:nvPr/>
        </p:nvSpPr>
        <p:spPr>
          <a:xfrm>
            <a:off x="341880" y="0"/>
            <a:ext cx="1800617" cy="864296"/>
          </a:xfrm>
          <a:prstGeom prst="rect">
            <a:avLst/>
          </a:prstGeom>
          <a:blipFill>
            <a:blip r:embed="rId25"/>
            <a:stretch>
              <a:fillRect/>
            </a:stretch>
          </a:blipFill>
        </p:spPr>
        <p:txBody>
          <a:bodyPr vert="horz" wrap="none" lIns="0" tIns="0" rIns="0" bIns="0" anchor="t" anchorCtr="0"/>
          <a:lstStyle>
            <a:lvl1pPr marL="3175" indent="-3175" algn="l" defTabSz="914400" rtl="0" eaLnBrk="1" latinLnBrk="0" hangingPunct="1">
              <a:spcBef>
                <a:spcPct val="20000"/>
              </a:spcBef>
              <a:buFont typeface="Arial" pitchFamily="34" charset="0"/>
              <a:buChar char="•"/>
              <a:defRPr sz="1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Click to edit Master text styles</a:t>
            </a:r>
          </a:p>
        </p:txBody>
      </p:sp>
      <p:sp>
        <p:nvSpPr>
          <p:cNvPr id="2" name="Text Placeholder 7">
            <a:extLst>
              <a:ext uri="{FF2B5EF4-FFF2-40B4-BE49-F238E27FC236}">
                <a16:creationId xmlns:a16="http://schemas.microsoft.com/office/drawing/2014/main" id="{F74DC9F4-D53C-BF2B-ECBE-EB23D8712378}"/>
              </a:ext>
            </a:extLst>
          </p:cNvPr>
          <p:cNvSpPr txBox="1">
            <a:spLocks/>
          </p:cNvSpPr>
          <p:nvPr userDrawn="1"/>
        </p:nvSpPr>
        <p:spPr>
          <a:xfrm>
            <a:off x="341880" y="0"/>
            <a:ext cx="1800617" cy="864296"/>
          </a:xfrm>
          <a:prstGeom prst="rect">
            <a:avLst/>
          </a:prstGeom>
          <a:blipFill>
            <a:blip r:embed="rId25"/>
            <a:stretch>
              <a:fillRect/>
            </a:stretch>
          </a:blipFill>
        </p:spPr>
        <p:txBody>
          <a:bodyPr vert="horz" wrap="none" lIns="0" tIns="0" rIns="0" bIns="0" anchor="t" anchorCtr="0"/>
          <a:lstStyle>
            <a:lvl1pPr marL="3175" indent="-3175" algn="l" defTabSz="914400" rtl="0" eaLnBrk="1" latinLnBrk="0" hangingPunct="1">
              <a:spcBef>
                <a:spcPct val="20000"/>
              </a:spcBef>
              <a:buFont typeface="Arial" pitchFamily="34" charset="0"/>
              <a:buChar char="•"/>
              <a:defRPr sz="1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Click to edit Master text styles</a:t>
            </a:r>
          </a:p>
        </p:txBody>
      </p:sp>
    </p:spTree>
    <p:extLst>
      <p:ext uri="{BB962C8B-B14F-4D97-AF65-F5344CB8AC3E}">
        <p14:creationId xmlns:p14="http://schemas.microsoft.com/office/powerpoint/2010/main" val="33083361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18" r:id="rId9"/>
    <p:sldLayoutId id="2147483700" r:id="rId10"/>
    <p:sldLayoutId id="2147483701" r:id="rId11"/>
    <p:sldLayoutId id="2147483703" r:id="rId12"/>
    <p:sldLayoutId id="2147483705" r:id="rId13"/>
    <p:sldLayoutId id="2147483706" r:id="rId14"/>
    <p:sldLayoutId id="2147483707" r:id="rId15"/>
    <p:sldLayoutId id="2147483708" r:id="rId16"/>
    <p:sldLayoutId id="2147483709" r:id="rId17"/>
    <p:sldLayoutId id="2147483710" r:id="rId18"/>
    <p:sldLayoutId id="2147483711" r:id="rId19"/>
    <p:sldLayoutId id="2147483714" r:id="rId20"/>
    <p:sldLayoutId id="2147483717" r:id="rId21"/>
    <p:sldLayoutId id="2147483715" r:id="rId22"/>
    <p:sldLayoutId id="2147483716" r:id="rId23"/>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 Id="rId5" Type="http://schemas.openxmlformats.org/officeDocument/2006/relationships/chart" Target="../charts/chart1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uilding with a fence and a walkway&#10;&#10;Description automatically generated with medium confidence">
            <a:extLst>
              <a:ext uri="{FF2B5EF4-FFF2-40B4-BE49-F238E27FC236}">
                <a16:creationId xmlns:a16="http://schemas.microsoft.com/office/drawing/2014/main" id="{2DBB8C3B-9E7E-1154-1DC5-CF2B979E171E}"/>
              </a:ext>
            </a:extLst>
          </p:cNvPr>
          <p:cNvPicPr>
            <a:picLocks noGrp="1" noChangeAspect="1"/>
          </p:cNvPicPr>
          <p:nvPr>
            <p:ph type="pic" sz="quarter" idx="15"/>
          </p:nvPr>
        </p:nvPicPr>
        <p:blipFill rotWithShape="1">
          <a:blip r:embed="rId2"/>
          <a:srcRect t="12012" b="31738"/>
          <a:stretch/>
        </p:blipFill>
        <p:spPr>
          <a:xfrm>
            <a:off x="0" y="1"/>
            <a:ext cx="9144000" cy="3429000"/>
          </a:xfrm>
        </p:spPr>
      </p:pic>
      <p:sp>
        <p:nvSpPr>
          <p:cNvPr id="3" name="Title 2">
            <a:extLst>
              <a:ext uri="{FF2B5EF4-FFF2-40B4-BE49-F238E27FC236}">
                <a16:creationId xmlns:a16="http://schemas.microsoft.com/office/drawing/2014/main" id="{DEAE71FA-899A-C305-185F-0FB65F41EFC5}"/>
              </a:ext>
            </a:extLst>
          </p:cNvPr>
          <p:cNvSpPr>
            <a:spLocks noGrp="1"/>
          </p:cNvSpPr>
          <p:nvPr>
            <p:ph type="title"/>
          </p:nvPr>
        </p:nvSpPr>
        <p:spPr>
          <a:xfrm>
            <a:off x="1389888" y="3758244"/>
            <a:ext cx="7031736" cy="679559"/>
          </a:xfrm>
        </p:spPr>
        <p:txBody>
          <a:bodyPr>
            <a:normAutofit fontScale="90000"/>
          </a:bodyPr>
          <a:lstStyle/>
          <a:p>
            <a:r>
              <a:rPr lang="en-US" dirty="0"/>
              <a:t>2023 Perspectives on Calgary Survey: Housing Affordability</a:t>
            </a:r>
            <a:br>
              <a:rPr lang="en-US" dirty="0"/>
            </a:br>
            <a:r>
              <a:rPr lang="en-US" dirty="0"/>
              <a:t>and Affordable Housing</a:t>
            </a:r>
          </a:p>
        </p:txBody>
      </p:sp>
      <p:sp>
        <p:nvSpPr>
          <p:cNvPr id="4" name="Text Placeholder 3">
            <a:extLst>
              <a:ext uri="{FF2B5EF4-FFF2-40B4-BE49-F238E27FC236}">
                <a16:creationId xmlns:a16="http://schemas.microsoft.com/office/drawing/2014/main" id="{56B7FA1B-468D-7EB5-FF34-09C1D362F16C}"/>
              </a:ext>
            </a:extLst>
          </p:cNvPr>
          <p:cNvSpPr>
            <a:spLocks noGrp="1"/>
          </p:cNvSpPr>
          <p:nvPr>
            <p:ph type="body" sz="quarter" idx="14"/>
          </p:nvPr>
        </p:nvSpPr>
        <p:spPr>
          <a:xfrm>
            <a:off x="1399032" y="5434583"/>
            <a:ext cx="6904486" cy="512249"/>
          </a:xfrm>
        </p:spPr>
        <p:txBody>
          <a:bodyPr/>
          <a:lstStyle/>
          <a:p>
            <a:r>
              <a:rPr lang="en-US" dirty="0"/>
              <a:t>Final Report</a:t>
            </a:r>
          </a:p>
        </p:txBody>
      </p:sp>
      <p:sp>
        <p:nvSpPr>
          <p:cNvPr id="5" name="Text Placeholder 4">
            <a:extLst>
              <a:ext uri="{FF2B5EF4-FFF2-40B4-BE49-F238E27FC236}">
                <a16:creationId xmlns:a16="http://schemas.microsoft.com/office/drawing/2014/main" id="{868E92DE-A11F-71C1-1205-E95C41AE4A18}"/>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EDB4848C-4EE4-B652-2DAD-021DA6B9C69B}"/>
              </a:ext>
            </a:extLst>
          </p:cNvPr>
          <p:cNvSpPr>
            <a:spLocks noGrp="1"/>
          </p:cNvSpPr>
          <p:nvPr>
            <p:ph type="body" sz="quarter" idx="16"/>
          </p:nvPr>
        </p:nvSpPr>
        <p:spPr>
          <a:xfrm>
            <a:off x="5419344" y="5425440"/>
            <a:ext cx="3149350" cy="1219200"/>
          </a:xfrm>
        </p:spPr>
        <p:txBody>
          <a:bodyPr/>
          <a:lstStyle/>
          <a:p>
            <a:r>
              <a:rPr lang="en-US" dirty="0"/>
              <a:t>The Corporate Research Team</a:t>
            </a:r>
          </a:p>
          <a:p>
            <a:r>
              <a:rPr lang="en-US" dirty="0"/>
              <a:t>Customer Service and Communications</a:t>
            </a:r>
          </a:p>
          <a:p>
            <a:r>
              <a:rPr lang="en-US" dirty="0"/>
              <a:t>The City of Calgary</a:t>
            </a:r>
          </a:p>
          <a:p>
            <a:r>
              <a:rPr lang="en-US" dirty="0"/>
              <a:t>research@calgary.ca</a:t>
            </a:r>
          </a:p>
        </p:txBody>
      </p:sp>
      <p:sp>
        <p:nvSpPr>
          <p:cNvPr id="8" name="Text Placeholder 7">
            <a:extLst>
              <a:ext uri="{FF2B5EF4-FFF2-40B4-BE49-F238E27FC236}">
                <a16:creationId xmlns:a16="http://schemas.microsoft.com/office/drawing/2014/main" id="{BF181D6D-3E80-684C-5803-6B0E0651B25C}"/>
              </a:ext>
            </a:extLst>
          </p:cNvPr>
          <p:cNvSpPr>
            <a:spLocks noGrp="1"/>
          </p:cNvSpPr>
          <p:nvPr>
            <p:ph type="body" sz="quarter" idx="25"/>
          </p:nvPr>
        </p:nvSpPr>
        <p:spPr>
          <a:xfrm>
            <a:off x="1380982" y="5822730"/>
            <a:ext cx="6904486" cy="424619"/>
          </a:xfrm>
        </p:spPr>
        <p:txBody>
          <a:bodyPr/>
          <a:lstStyle/>
          <a:p>
            <a:r>
              <a:rPr lang="en-US" dirty="0"/>
              <a:t>September 2023</a:t>
            </a:r>
          </a:p>
        </p:txBody>
      </p:sp>
    </p:spTree>
    <p:extLst>
      <p:ext uri="{BB962C8B-B14F-4D97-AF65-F5344CB8AC3E}">
        <p14:creationId xmlns:p14="http://schemas.microsoft.com/office/powerpoint/2010/main" val="115898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91A-41AE-4735-9E9D-A124AF159C1A}"/>
              </a:ext>
            </a:extLst>
          </p:cNvPr>
          <p:cNvSpPr>
            <a:spLocks noGrp="1"/>
          </p:cNvSpPr>
          <p:nvPr>
            <p:ph type="title"/>
          </p:nvPr>
        </p:nvSpPr>
        <p:spPr>
          <a:xfrm>
            <a:off x="2304287" y="84411"/>
            <a:ext cx="6593333" cy="681881"/>
          </a:xfrm>
        </p:spPr>
        <p:txBody>
          <a:bodyPr>
            <a:noAutofit/>
          </a:bodyPr>
          <a:lstStyle/>
          <a:p>
            <a:r>
              <a:rPr lang="en-US" dirty="0"/>
              <a:t>HATF recommendations: question methodology</a:t>
            </a:r>
          </a:p>
        </p:txBody>
      </p:sp>
      <p:sp>
        <p:nvSpPr>
          <p:cNvPr id="4" name="Text Placeholder 3">
            <a:extLst>
              <a:ext uri="{FF2B5EF4-FFF2-40B4-BE49-F238E27FC236}">
                <a16:creationId xmlns:a16="http://schemas.microsoft.com/office/drawing/2014/main" id="{8FBF54CD-83BF-42C0-BA34-83A2FB2B8B75}"/>
              </a:ext>
            </a:extLst>
          </p:cNvPr>
          <p:cNvSpPr>
            <a:spLocks noGrp="1"/>
          </p:cNvSpPr>
          <p:nvPr>
            <p:ph type="body" sz="quarter" idx="17"/>
          </p:nvPr>
        </p:nvSpPr>
        <p:spPr>
          <a:xfrm>
            <a:off x="365760" y="1412748"/>
            <a:ext cx="8531860" cy="1060450"/>
          </a:xfrm>
        </p:spPr>
        <p:txBody>
          <a:bodyPr/>
          <a:lstStyle/>
          <a:p>
            <a:r>
              <a:rPr lang="en-US" dirty="0"/>
              <a:t>Respondents were asked to rate their level of support for each of the six Housing Affordability Task Force recommendations. The recommendations were presented to respondents in a randomized order, and those who did not “strongly support” a recommendation were asked to explain the concerns they may have with it. </a:t>
            </a:r>
          </a:p>
          <a:p>
            <a:r>
              <a:rPr lang="en-US" dirty="0"/>
              <a:t>Before answering these questions, respondents were read the following preamble:</a:t>
            </a:r>
          </a:p>
          <a:p>
            <a:r>
              <a:rPr lang="en-US" i="1" dirty="0"/>
              <a:t>“Calgary’s Housing and Affordability Task Force recently presented several recommendations related to housing policy in Calgary, from homelessness to market housing. The Task Force was made up of 15 members who made these recommendations to City Council. </a:t>
            </a:r>
          </a:p>
          <a:p>
            <a:r>
              <a:rPr lang="en-US" i="1" dirty="0"/>
              <a:t>The next questions are about your opinions on the Task Force’s recommendations.”</a:t>
            </a:r>
          </a:p>
          <a:p>
            <a:endParaRPr lang="en-US" dirty="0"/>
          </a:p>
        </p:txBody>
      </p:sp>
      <p:sp>
        <p:nvSpPr>
          <p:cNvPr id="6" name="Slide Number Placeholder 5">
            <a:extLst>
              <a:ext uri="{FF2B5EF4-FFF2-40B4-BE49-F238E27FC236}">
                <a16:creationId xmlns:a16="http://schemas.microsoft.com/office/drawing/2014/main" id="{91C11035-A24A-418D-93A2-220A353E8FB3}"/>
              </a:ext>
            </a:extLst>
          </p:cNvPr>
          <p:cNvSpPr>
            <a:spLocks noGrp="1"/>
          </p:cNvSpPr>
          <p:nvPr>
            <p:ph type="sldNum" sz="quarter" idx="12"/>
          </p:nvPr>
        </p:nvSpPr>
        <p:spPr/>
        <p:txBody>
          <a:bodyPr/>
          <a:lstStyle/>
          <a:p>
            <a:fld id="{104CF250-7820-BD45-8509-7A2D360AA0A5}" type="slidenum">
              <a:rPr lang="en-US" smtClean="0"/>
              <a:t>10</a:t>
            </a:fld>
            <a:endParaRPr lang="en-US"/>
          </a:p>
        </p:txBody>
      </p:sp>
    </p:spTree>
    <p:extLst>
      <p:ext uri="{BB962C8B-B14F-4D97-AF65-F5344CB8AC3E}">
        <p14:creationId xmlns:p14="http://schemas.microsoft.com/office/powerpoint/2010/main" val="194679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3CBE-D196-4C2E-84B6-1C7512D6A3AA}"/>
              </a:ext>
            </a:extLst>
          </p:cNvPr>
          <p:cNvSpPr>
            <a:spLocks noGrp="1"/>
          </p:cNvSpPr>
          <p:nvPr>
            <p:ph type="title"/>
          </p:nvPr>
        </p:nvSpPr>
        <p:spPr>
          <a:xfrm>
            <a:off x="2313432" y="85494"/>
            <a:ext cx="6270752" cy="681881"/>
          </a:xfrm>
        </p:spPr>
        <p:txBody>
          <a:bodyPr>
            <a:noAutofit/>
          </a:bodyPr>
          <a:lstStyle/>
          <a:p>
            <a:r>
              <a:rPr lang="en-US" dirty="0"/>
              <a:t>Summary of perceptions of HATF recommendations</a:t>
            </a:r>
          </a:p>
        </p:txBody>
      </p:sp>
      <p:graphicFrame>
        <p:nvGraphicFramePr>
          <p:cNvPr id="11" name="Chart Placeholder 10">
            <a:extLst>
              <a:ext uri="{FF2B5EF4-FFF2-40B4-BE49-F238E27FC236}">
                <a16:creationId xmlns:a16="http://schemas.microsoft.com/office/drawing/2014/main" id="{DFC1A547-7FB5-28C1-8F60-A278AF3E726B}"/>
              </a:ext>
            </a:extLst>
          </p:cNvPr>
          <p:cNvGraphicFramePr>
            <a:graphicFrameLocks noGrp="1"/>
          </p:cNvGraphicFramePr>
          <p:nvPr>
            <p:ph type="chart" sz="quarter" idx="11"/>
          </p:nvPr>
        </p:nvGraphicFramePr>
        <p:xfrm>
          <a:off x="292609" y="1434532"/>
          <a:ext cx="768867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49CE2088-ED72-DA28-F9BA-9B9A74C5C83B}"/>
              </a:ext>
            </a:extLst>
          </p:cNvPr>
          <p:cNvSpPr>
            <a:spLocks noGrp="1"/>
          </p:cNvSpPr>
          <p:nvPr>
            <p:ph type="sldNum" sz="quarter" idx="12"/>
          </p:nvPr>
        </p:nvSpPr>
        <p:spPr/>
        <p:txBody>
          <a:bodyPr/>
          <a:lstStyle/>
          <a:p>
            <a:fld id="{104CF250-7820-BD45-8509-7A2D360AA0A5}" type="slidenum">
              <a:rPr lang="en-US" smtClean="0"/>
              <a:t>11</a:t>
            </a:fld>
            <a:endParaRPr lang="en-US"/>
          </a:p>
        </p:txBody>
      </p:sp>
      <p:graphicFrame>
        <p:nvGraphicFramePr>
          <p:cNvPr id="13" name="Table 12">
            <a:extLst>
              <a:ext uri="{FF2B5EF4-FFF2-40B4-BE49-F238E27FC236}">
                <a16:creationId xmlns:a16="http://schemas.microsoft.com/office/drawing/2014/main" id="{E129E60C-D8E5-65DB-A946-D80F57437742}"/>
              </a:ext>
            </a:extLst>
          </p:cNvPr>
          <p:cNvGraphicFramePr>
            <a:graphicFrameLocks noGrp="1"/>
          </p:cNvGraphicFramePr>
          <p:nvPr>
            <p:extLst>
              <p:ext uri="{D42A27DB-BD31-4B8C-83A1-F6EECF244321}">
                <p14:modId xmlns:p14="http://schemas.microsoft.com/office/powerpoint/2010/main" val="4233183165"/>
              </p:ext>
            </p:extLst>
          </p:nvPr>
        </p:nvGraphicFramePr>
        <p:xfrm>
          <a:off x="7976378" y="2165486"/>
          <a:ext cx="949119" cy="263085"/>
        </p:xfrm>
        <a:graphic>
          <a:graphicData uri="http://schemas.openxmlformats.org/drawingml/2006/table">
            <a:tbl>
              <a:tblPr firstRow="1" bandRow="1">
                <a:tableStyleId>{073A0DAA-6AF3-43AB-8588-CEC1D06C72B9}</a:tableStyleId>
              </a:tblPr>
              <a:tblGrid>
                <a:gridCol w="949119">
                  <a:extLst>
                    <a:ext uri="{9D8B030D-6E8A-4147-A177-3AD203B41FA5}">
                      <a16:colId xmlns:a16="http://schemas.microsoft.com/office/drawing/2014/main" val="20000"/>
                    </a:ext>
                  </a:extLst>
                </a:gridCol>
              </a:tblGrid>
              <a:tr h="263085">
                <a:tc>
                  <a:txBody>
                    <a:bodyPr/>
                    <a:lstStyle/>
                    <a:p>
                      <a:pPr algn="ctr"/>
                      <a:r>
                        <a:rPr lang="en-US" sz="1050" dirty="0"/>
                        <a:t>Support</a:t>
                      </a:r>
                    </a:p>
                  </a:txBody>
                  <a:tcPr anchor="ctr">
                    <a:solidFill>
                      <a:schemeClr val="accent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6286834F-832F-2D13-A4A0-9D89D9300210}"/>
              </a:ext>
            </a:extLst>
          </p:cNvPr>
          <p:cNvGraphicFramePr>
            <a:graphicFrameLocks noGrp="1"/>
          </p:cNvGraphicFramePr>
          <p:nvPr/>
        </p:nvGraphicFramePr>
        <p:xfrm>
          <a:off x="8054436" y="3645053"/>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84%</a:t>
                      </a:r>
                    </a:p>
                  </a:txBody>
                  <a:tcPr anchor="ctr" anchorCtr="1">
                    <a:no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79FCD07C-BD5E-9F60-1C66-990B06955314}"/>
              </a:ext>
            </a:extLst>
          </p:cNvPr>
          <p:cNvGraphicFramePr>
            <a:graphicFrameLocks noGrp="1"/>
          </p:cNvGraphicFramePr>
          <p:nvPr/>
        </p:nvGraphicFramePr>
        <p:xfrm>
          <a:off x="8054436" y="3071669"/>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89%</a:t>
                      </a:r>
                    </a:p>
                  </a:txBody>
                  <a:tcPr anchor="ctr" anchorCtr="1">
                    <a:no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4828E5AF-5CA1-D9F2-7E79-FF9635AAC911}"/>
              </a:ext>
            </a:extLst>
          </p:cNvPr>
          <p:cNvGraphicFramePr>
            <a:graphicFrameLocks noGrp="1"/>
          </p:cNvGraphicFramePr>
          <p:nvPr/>
        </p:nvGraphicFramePr>
        <p:xfrm>
          <a:off x="8054434" y="2480985"/>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90%</a:t>
                      </a:r>
                    </a:p>
                  </a:txBody>
                  <a:tcPr anchor="ctr" anchorCtr="1">
                    <a:noFill/>
                  </a:tcPr>
                </a:tc>
                <a:extLst>
                  <a:ext uri="{0D108BD9-81ED-4DB2-BD59-A6C34878D82A}">
                    <a16:rowId xmlns:a16="http://schemas.microsoft.com/office/drawing/2014/main" val="10000"/>
                  </a:ext>
                </a:extLst>
              </a:tr>
            </a:tbl>
          </a:graphicData>
        </a:graphic>
      </p:graphicFrame>
      <p:sp>
        <p:nvSpPr>
          <p:cNvPr id="5" name="Text Placeholder 5">
            <a:extLst>
              <a:ext uri="{FF2B5EF4-FFF2-40B4-BE49-F238E27FC236}">
                <a16:creationId xmlns:a16="http://schemas.microsoft.com/office/drawing/2014/main" id="{796E6985-F5B4-40C8-415F-0942041A4913}"/>
              </a:ext>
            </a:extLst>
          </p:cNvPr>
          <p:cNvSpPr txBox="1">
            <a:spLocks/>
          </p:cNvSpPr>
          <p:nvPr/>
        </p:nvSpPr>
        <p:spPr>
          <a:xfrm>
            <a:off x="6962844" y="5895106"/>
            <a:ext cx="1911351" cy="268283"/>
          </a:xfrm>
          <a:prstGeom prst="rect">
            <a:avLst/>
          </a:prstGeom>
          <a:ln>
            <a:solidFill>
              <a:schemeClr val="tx1"/>
            </a:solidFill>
          </a:ln>
        </p:spPr>
        <p:txBody>
          <a:bodyPr lIns="0" tIns="0" rIns="0" bIns="0" anchor="ctr"/>
          <a:lstStyle>
            <a:lvl1pPr marL="0" indent="0" algn="ctr" defTabSz="914377" rtl="0" eaLnBrk="1" latinLnBrk="0" hangingPunct="1">
              <a:lnSpc>
                <a:spcPct val="90000"/>
              </a:lnSpc>
              <a:spcBef>
                <a:spcPts val="0"/>
              </a:spcBef>
              <a:buFont typeface="Arial" panose="020B0604020202020204" pitchFamily="34" charset="0"/>
              <a:buNone/>
              <a:defRPr sz="1000" b="0" i="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B4F55"/>
                </a:solidFill>
              </a:rPr>
              <a:t>Labels &lt;4% not shown</a:t>
            </a:r>
          </a:p>
        </p:txBody>
      </p:sp>
      <p:sp>
        <p:nvSpPr>
          <p:cNvPr id="7" name="Text Placeholder 4">
            <a:extLst>
              <a:ext uri="{FF2B5EF4-FFF2-40B4-BE49-F238E27FC236}">
                <a16:creationId xmlns:a16="http://schemas.microsoft.com/office/drawing/2014/main" id="{C9643468-C130-DC62-89B7-C85BBFDADDF7}"/>
              </a:ext>
            </a:extLst>
          </p:cNvPr>
          <p:cNvSpPr>
            <a:spLocks noGrp="1"/>
          </p:cNvSpPr>
          <p:nvPr>
            <p:ph type="body" sz="quarter" idx="18"/>
          </p:nvPr>
        </p:nvSpPr>
        <p:spPr>
          <a:xfrm>
            <a:off x="365760" y="5968368"/>
            <a:ext cx="6560819" cy="352422"/>
          </a:xfrm>
        </p:spPr>
        <p:txBody>
          <a:bodyPr/>
          <a:lstStyle/>
          <a:p>
            <a:r>
              <a:rPr lang="en-US" dirty="0"/>
              <a:t>Q. [Explanation of recommendation.] To what extent do you support or oppose this recommendation? </a:t>
            </a:r>
          </a:p>
          <a:p>
            <a:r>
              <a:rPr lang="en-US" dirty="0"/>
              <a:t>Base: Valid respondents (n=500)</a:t>
            </a:r>
          </a:p>
          <a:p>
            <a:r>
              <a:rPr lang="en-US" dirty="0"/>
              <a:t>*Chart labels are abridged summaries of each recommendation. For full questions, see pages 12 to 22.</a:t>
            </a:r>
          </a:p>
        </p:txBody>
      </p:sp>
      <p:graphicFrame>
        <p:nvGraphicFramePr>
          <p:cNvPr id="4" name="Table 3">
            <a:extLst>
              <a:ext uri="{FF2B5EF4-FFF2-40B4-BE49-F238E27FC236}">
                <a16:creationId xmlns:a16="http://schemas.microsoft.com/office/drawing/2014/main" id="{4EB09E7E-9328-65AE-8676-53195372F1B8}"/>
              </a:ext>
            </a:extLst>
          </p:cNvPr>
          <p:cNvGraphicFramePr>
            <a:graphicFrameLocks noGrp="1"/>
          </p:cNvGraphicFramePr>
          <p:nvPr/>
        </p:nvGraphicFramePr>
        <p:xfrm>
          <a:off x="8079386" y="5392094"/>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75%</a:t>
                      </a:r>
                    </a:p>
                  </a:txBody>
                  <a:tcPr anchor="ctr" anchorCtr="1">
                    <a:no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C189E910-75DD-9CAA-0F54-72F3E75A07D4}"/>
              </a:ext>
            </a:extLst>
          </p:cNvPr>
          <p:cNvGraphicFramePr>
            <a:graphicFrameLocks noGrp="1"/>
          </p:cNvGraphicFramePr>
          <p:nvPr/>
        </p:nvGraphicFramePr>
        <p:xfrm>
          <a:off x="8079386" y="4818710"/>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82%</a:t>
                      </a:r>
                    </a:p>
                  </a:txBody>
                  <a:tcPr anchor="ctr" anchorCtr="1">
                    <a:no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1F805694-E332-6972-52E4-C9BEAF49516F}"/>
              </a:ext>
            </a:extLst>
          </p:cNvPr>
          <p:cNvGraphicFramePr>
            <a:graphicFrameLocks noGrp="1"/>
          </p:cNvGraphicFramePr>
          <p:nvPr/>
        </p:nvGraphicFramePr>
        <p:xfrm>
          <a:off x="8079384" y="4218882"/>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83%</a:t>
                      </a:r>
                    </a:p>
                  </a:txBody>
                  <a:tcPr anchor="ctr" anchorCtr="1">
                    <a:noFill/>
                  </a:tcPr>
                </a:tc>
                <a:extLst>
                  <a:ext uri="{0D108BD9-81ED-4DB2-BD59-A6C34878D82A}">
                    <a16:rowId xmlns:a16="http://schemas.microsoft.com/office/drawing/2014/main" val="10000"/>
                  </a:ext>
                </a:extLst>
              </a:tr>
            </a:tbl>
          </a:graphicData>
        </a:graphic>
      </p:graphicFrame>
      <p:sp>
        <p:nvSpPr>
          <p:cNvPr id="3" name="Text Placeholder 4">
            <a:extLst>
              <a:ext uri="{FF2B5EF4-FFF2-40B4-BE49-F238E27FC236}">
                <a16:creationId xmlns:a16="http://schemas.microsoft.com/office/drawing/2014/main" id="{8CD09EE0-BB1E-F499-C7AA-8E4305A21668}"/>
              </a:ext>
            </a:extLst>
          </p:cNvPr>
          <p:cNvSpPr txBox="1">
            <a:spLocks/>
          </p:cNvSpPr>
          <p:nvPr/>
        </p:nvSpPr>
        <p:spPr>
          <a:xfrm>
            <a:off x="244855" y="1033642"/>
            <a:ext cx="8820204"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Overall, the majority support each HATF recommendation. Recommendations 4 and 6 garnered the most support (90% and 89%, respectively). While still supported by the majority (75%), recommendation 3 saw the lowest level of support.</a:t>
            </a:r>
          </a:p>
        </p:txBody>
      </p:sp>
    </p:spTree>
    <p:extLst>
      <p:ext uri="{BB962C8B-B14F-4D97-AF65-F5344CB8AC3E}">
        <p14:creationId xmlns:p14="http://schemas.microsoft.com/office/powerpoint/2010/main" val="56920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91A-41AE-4735-9E9D-A124AF159C1A}"/>
              </a:ext>
            </a:extLst>
          </p:cNvPr>
          <p:cNvSpPr>
            <a:spLocks noGrp="1"/>
          </p:cNvSpPr>
          <p:nvPr>
            <p:ph type="title"/>
          </p:nvPr>
        </p:nvSpPr>
        <p:spPr>
          <a:xfrm>
            <a:off x="2304287" y="139275"/>
            <a:ext cx="6775705" cy="681881"/>
          </a:xfrm>
        </p:spPr>
        <p:txBody>
          <a:bodyPr>
            <a:noAutofit/>
          </a:bodyPr>
          <a:lstStyle/>
          <a:p>
            <a:r>
              <a:rPr lang="en-US" sz="2800" dirty="0"/>
              <a:t>Recommendation 1: building more housing across the city</a:t>
            </a:r>
          </a:p>
        </p:txBody>
      </p:sp>
      <p:sp>
        <p:nvSpPr>
          <p:cNvPr id="4" name="Text Placeholder 3">
            <a:extLst>
              <a:ext uri="{FF2B5EF4-FFF2-40B4-BE49-F238E27FC236}">
                <a16:creationId xmlns:a16="http://schemas.microsoft.com/office/drawing/2014/main" id="{8FBF54CD-83BF-42C0-BA34-83A2FB2B8B75}"/>
              </a:ext>
            </a:extLst>
          </p:cNvPr>
          <p:cNvSpPr>
            <a:spLocks noGrp="1"/>
          </p:cNvSpPr>
          <p:nvPr>
            <p:ph type="body" sz="quarter" idx="17"/>
          </p:nvPr>
        </p:nvSpPr>
        <p:spPr/>
        <p:txBody>
          <a:bodyPr/>
          <a:lstStyle/>
          <a:p>
            <a:r>
              <a:rPr lang="en-US" dirty="0"/>
              <a:t>The majority (83%) support the recommendation to build more housing across the city, including allowing for a variety of housing forms, with 45% strongly supporting it.</a:t>
            </a:r>
          </a:p>
        </p:txBody>
      </p:sp>
      <p:sp>
        <p:nvSpPr>
          <p:cNvPr id="6" name="Slide Number Placeholder 5">
            <a:extLst>
              <a:ext uri="{FF2B5EF4-FFF2-40B4-BE49-F238E27FC236}">
                <a16:creationId xmlns:a16="http://schemas.microsoft.com/office/drawing/2014/main" id="{91C11035-A24A-418D-93A2-220A353E8FB3}"/>
              </a:ext>
            </a:extLst>
          </p:cNvPr>
          <p:cNvSpPr>
            <a:spLocks noGrp="1"/>
          </p:cNvSpPr>
          <p:nvPr>
            <p:ph type="sldNum" sz="quarter" idx="12"/>
          </p:nvPr>
        </p:nvSpPr>
        <p:spPr/>
        <p:txBody>
          <a:bodyPr/>
          <a:lstStyle/>
          <a:p>
            <a:fld id="{104CF250-7820-BD45-8509-7A2D360AA0A5}" type="slidenum">
              <a:rPr lang="en-US" smtClean="0"/>
              <a:t>12</a:t>
            </a:fld>
            <a:endParaRPr lang="en-US"/>
          </a:p>
        </p:txBody>
      </p:sp>
      <p:graphicFrame>
        <p:nvGraphicFramePr>
          <p:cNvPr id="8" name="Chart Placeholder 8">
            <a:extLst>
              <a:ext uri="{FF2B5EF4-FFF2-40B4-BE49-F238E27FC236}">
                <a16:creationId xmlns:a16="http://schemas.microsoft.com/office/drawing/2014/main" id="{16BA718F-037A-4FA8-9816-3FED3D2EC70A}"/>
              </a:ext>
            </a:extLst>
          </p:cNvPr>
          <p:cNvGraphicFramePr>
            <a:graphicFrameLocks noGrp="1"/>
          </p:cNvGraphicFramePr>
          <p:nvPr>
            <p:ph type="chart" sz="quarter" idx="11"/>
            <p:extLst>
              <p:ext uri="{D42A27DB-BD31-4B8C-83A1-F6EECF244321}">
                <p14:modId xmlns:p14="http://schemas.microsoft.com/office/powerpoint/2010/main" val="1800880016"/>
              </p:ext>
            </p:extLst>
          </p:nvPr>
        </p:nvGraphicFramePr>
        <p:xfrm>
          <a:off x="967740" y="1976125"/>
          <a:ext cx="7327900" cy="330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9B62D978-620B-4F4A-909F-5674C4EF5376}"/>
              </a:ext>
            </a:extLst>
          </p:cNvPr>
          <p:cNvSpPr>
            <a:spLocks noGrp="1"/>
          </p:cNvSpPr>
          <p:nvPr>
            <p:ph type="body" sz="quarter" idx="18"/>
          </p:nvPr>
        </p:nvSpPr>
        <p:spPr>
          <a:xfrm>
            <a:off x="365760" y="5400534"/>
            <a:ext cx="7327900" cy="352422"/>
          </a:xfrm>
        </p:spPr>
        <p:txBody>
          <a:bodyPr/>
          <a:lstStyle/>
          <a:p>
            <a:r>
              <a:rPr lang="en-US" dirty="0"/>
              <a:t>Q. The Task Force recommended building more housing across the city, including allowing for a variety of housing forms, such as a single detached home, semi-detached and rowhouses on parcels that currently only allow for a single detached home and 1 suite. This doesn’t mean that all parcels will redevelop, but if a property owner wants to redevelop, there are opportunities for more housing choice whenever redevelopment becomes an option for that property owner. It also includes creating incentives for more affordable market and non-market housing. To what extent do you support or oppose this recommendation? </a:t>
            </a:r>
          </a:p>
          <a:p>
            <a:r>
              <a:rPr lang="en-US" dirty="0"/>
              <a:t>Base: Valid respondents (n=500)</a:t>
            </a:r>
          </a:p>
        </p:txBody>
      </p:sp>
      <p:sp>
        <p:nvSpPr>
          <p:cNvPr id="3" name="Left Brace 2">
            <a:extLst>
              <a:ext uri="{FF2B5EF4-FFF2-40B4-BE49-F238E27FC236}">
                <a16:creationId xmlns:a16="http://schemas.microsoft.com/office/drawing/2014/main" id="{EC4D0E64-9FFE-EF73-569C-E7F3E621F312}"/>
              </a:ext>
            </a:extLst>
          </p:cNvPr>
          <p:cNvSpPr/>
          <p:nvPr/>
        </p:nvSpPr>
        <p:spPr bwMode="gray">
          <a:xfrm rot="10800000">
            <a:off x="6376462" y="2662692"/>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5" name="TextBox 4">
            <a:extLst>
              <a:ext uri="{FF2B5EF4-FFF2-40B4-BE49-F238E27FC236}">
                <a16:creationId xmlns:a16="http://schemas.microsoft.com/office/drawing/2014/main" id="{E3F809CB-0951-7709-99AF-B4D87752273D}"/>
              </a:ext>
            </a:extLst>
          </p:cNvPr>
          <p:cNvSpPr txBox="1"/>
          <p:nvPr/>
        </p:nvSpPr>
        <p:spPr bwMode="gray">
          <a:xfrm>
            <a:off x="6452662" y="2819251"/>
            <a:ext cx="972266" cy="430887"/>
          </a:xfrm>
          <a:prstGeom prst="rect">
            <a:avLst/>
          </a:prstGeom>
          <a:noFill/>
        </p:spPr>
        <p:txBody>
          <a:bodyPr wrap="square" rtlCol="0">
            <a:spAutoFit/>
          </a:bodyPr>
          <a:lstStyle/>
          <a:p>
            <a:pPr algn="ctr"/>
            <a:r>
              <a:rPr lang="en-US" sz="1100" b="1" dirty="0">
                <a:solidFill>
                  <a:schemeClr val="tx2"/>
                </a:solidFill>
              </a:rPr>
              <a:t>Support:</a:t>
            </a:r>
          </a:p>
          <a:p>
            <a:pPr algn="ctr"/>
            <a:r>
              <a:rPr lang="en-US" sz="1100" b="1" dirty="0">
                <a:solidFill>
                  <a:schemeClr val="tx2"/>
                </a:solidFill>
              </a:rPr>
              <a:t>83%</a:t>
            </a:r>
            <a:endParaRPr lang="en-CA" sz="1100" b="1" dirty="0">
              <a:solidFill>
                <a:schemeClr val="tx2"/>
              </a:solidFill>
            </a:endParaRPr>
          </a:p>
        </p:txBody>
      </p:sp>
      <p:sp>
        <p:nvSpPr>
          <p:cNvPr id="7" name="TextBox 6">
            <a:extLst>
              <a:ext uri="{FF2B5EF4-FFF2-40B4-BE49-F238E27FC236}">
                <a16:creationId xmlns:a16="http://schemas.microsoft.com/office/drawing/2014/main" id="{99476AEE-2F6A-9E66-CFEA-86FE9515BE90}"/>
              </a:ext>
            </a:extLst>
          </p:cNvPr>
          <p:cNvSpPr txBox="1"/>
          <p:nvPr/>
        </p:nvSpPr>
        <p:spPr bwMode="gray">
          <a:xfrm>
            <a:off x="6464854" y="3637114"/>
            <a:ext cx="972266" cy="430887"/>
          </a:xfrm>
          <a:prstGeom prst="rect">
            <a:avLst/>
          </a:prstGeom>
          <a:noFill/>
        </p:spPr>
        <p:txBody>
          <a:bodyPr wrap="square" rtlCol="0">
            <a:spAutoFit/>
          </a:bodyPr>
          <a:lstStyle/>
          <a:p>
            <a:pPr algn="ctr"/>
            <a:r>
              <a:rPr lang="en-US" sz="1100" b="1" dirty="0">
                <a:solidFill>
                  <a:schemeClr val="tx2"/>
                </a:solidFill>
              </a:rPr>
              <a:t>Oppose:</a:t>
            </a:r>
          </a:p>
          <a:p>
            <a:pPr algn="ctr"/>
            <a:r>
              <a:rPr lang="en-US" sz="1100" b="1" dirty="0">
                <a:solidFill>
                  <a:schemeClr val="tx2"/>
                </a:solidFill>
              </a:rPr>
              <a:t> 16%*</a:t>
            </a:r>
            <a:endParaRPr lang="en-CA" sz="1100" b="1" dirty="0">
              <a:solidFill>
                <a:schemeClr val="tx2"/>
              </a:solidFill>
            </a:endParaRPr>
          </a:p>
        </p:txBody>
      </p:sp>
      <p:sp>
        <p:nvSpPr>
          <p:cNvPr id="9" name="Left Brace 8">
            <a:extLst>
              <a:ext uri="{FF2B5EF4-FFF2-40B4-BE49-F238E27FC236}">
                <a16:creationId xmlns:a16="http://schemas.microsoft.com/office/drawing/2014/main" id="{B1243CF6-797D-FEE5-12A8-8CB83E0D17EA}"/>
              </a:ext>
            </a:extLst>
          </p:cNvPr>
          <p:cNvSpPr/>
          <p:nvPr/>
        </p:nvSpPr>
        <p:spPr bwMode="gray">
          <a:xfrm rot="10800000">
            <a:off x="6376462" y="3489698"/>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12" name="Text Placeholder 5">
            <a:extLst>
              <a:ext uri="{FF2B5EF4-FFF2-40B4-BE49-F238E27FC236}">
                <a16:creationId xmlns:a16="http://schemas.microsoft.com/office/drawing/2014/main" id="{59923963-52EB-405E-2E03-6A2EA7A62410}"/>
              </a:ext>
            </a:extLst>
          </p:cNvPr>
          <p:cNvSpPr>
            <a:spLocks noGrp="1"/>
          </p:cNvSpPr>
          <p:nvPr>
            <p:ph type="body" sz="quarter" idx="19"/>
          </p:nvPr>
        </p:nvSpPr>
        <p:spPr>
          <a:xfrm>
            <a:off x="6965949" y="6227892"/>
            <a:ext cx="1911351" cy="268283"/>
          </a:xfrm>
        </p:spPr>
        <p:txBody>
          <a:bodyPr/>
          <a:lstStyle/>
          <a:p>
            <a:r>
              <a:rPr lang="en-US" b="0" dirty="0">
                <a:solidFill>
                  <a:srgbClr val="4B4F55"/>
                </a:solidFill>
              </a:rPr>
              <a:t>*Rounding</a:t>
            </a:r>
          </a:p>
        </p:txBody>
      </p:sp>
    </p:spTree>
    <p:extLst>
      <p:ext uri="{BB962C8B-B14F-4D97-AF65-F5344CB8AC3E}">
        <p14:creationId xmlns:p14="http://schemas.microsoft.com/office/powerpoint/2010/main" val="273167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13</a:t>
            </a:fld>
            <a:endParaRPr lang="en-US" dirty="0"/>
          </a:p>
        </p:txBody>
      </p:sp>
      <p:graphicFrame>
        <p:nvGraphicFramePr>
          <p:cNvPr id="5" name="Table 4">
            <a:extLst>
              <a:ext uri="{FF2B5EF4-FFF2-40B4-BE49-F238E27FC236}">
                <a16:creationId xmlns:a16="http://schemas.microsoft.com/office/drawing/2014/main" id="{449C9FCF-7DA8-F143-D70E-1783BCCC4627}"/>
              </a:ext>
            </a:extLst>
          </p:cNvPr>
          <p:cNvGraphicFramePr>
            <a:graphicFrameLocks noGrp="1"/>
          </p:cNvGraphicFramePr>
          <p:nvPr>
            <p:extLst>
              <p:ext uri="{D42A27DB-BD31-4B8C-83A1-F6EECF244321}">
                <p14:modId xmlns:p14="http://schemas.microsoft.com/office/powerpoint/2010/main" val="566029525"/>
              </p:ext>
            </p:extLst>
          </p:nvPr>
        </p:nvGraphicFramePr>
        <p:xfrm>
          <a:off x="1388041" y="1983227"/>
          <a:ext cx="6245489" cy="3527158"/>
        </p:xfrm>
        <a:graphic>
          <a:graphicData uri="http://schemas.openxmlformats.org/drawingml/2006/table">
            <a:tbl>
              <a:tblPr firstRow="1" bandRow="1">
                <a:tableStyleId>{6E25E649-3F16-4E02-A733-19D2CDBF48F0}</a:tableStyleId>
              </a:tblPr>
              <a:tblGrid>
                <a:gridCol w="5156042">
                  <a:extLst>
                    <a:ext uri="{9D8B030D-6E8A-4147-A177-3AD203B41FA5}">
                      <a16:colId xmlns:a16="http://schemas.microsoft.com/office/drawing/2014/main" val="355737303"/>
                    </a:ext>
                  </a:extLst>
                </a:gridCol>
                <a:gridCol w="1089447">
                  <a:extLst>
                    <a:ext uri="{9D8B030D-6E8A-4147-A177-3AD203B41FA5}">
                      <a16:colId xmlns:a16="http://schemas.microsoft.com/office/drawing/2014/main" val="4100292847"/>
                    </a:ext>
                  </a:extLst>
                </a:gridCol>
              </a:tblGrid>
              <a:tr h="279754">
                <a:tc>
                  <a:txBody>
                    <a:bodyPr/>
                    <a:lstStyle/>
                    <a:p>
                      <a:pPr algn="l"/>
                      <a:r>
                        <a:rPr lang="en-US" sz="1100" b="1" i="0" dirty="0">
                          <a:solidFill>
                            <a:schemeClr val="bg1"/>
                          </a:solidFill>
                        </a:rPr>
                        <a:t>Concerns with recommendation 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rPr>
                        <a:t>% </a:t>
                      </a:r>
                    </a:p>
                    <a:p>
                      <a:pPr algn="ctr"/>
                      <a:r>
                        <a:rPr lang="en-US" sz="1100" dirty="0">
                          <a:solidFill>
                            <a:schemeClr val="bg1"/>
                          </a:solidFill>
                        </a:rPr>
                        <a:t>(n=277)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0898">
                <a:tc>
                  <a:txBody>
                    <a:bodyPr/>
                    <a:lstStyle/>
                    <a:p>
                      <a:pPr algn="l"/>
                      <a:r>
                        <a:rPr lang="en-US" sz="1100" dirty="0">
                          <a:solidFill>
                            <a:schemeClr val="tx1"/>
                          </a:solidFill>
                        </a:rPr>
                        <a:t>Population density / overcrowding / infrastructure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28%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0898">
                <a:tc>
                  <a:txBody>
                    <a:bodyPr/>
                    <a:lstStyle/>
                    <a:p>
                      <a:pPr algn="l"/>
                      <a:r>
                        <a:rPr lang="en-US" sz="1100" dirty="0">
                          <a:solidFill>
                            <a:schemeClr val="tx1"/>
                          </a:solidFill>
                        </a:rPr>
                        <a:t>Opposed to recommendation (in general)</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6914521"/>
                  </a:ext>
                </a:extLst>
              </a:tr>
              <a:tr h="220898">
                <a:tc>
                  <a:txBody>
                    <a:bodyPr/>
                    <a:lstStyle/>
                    <a:p>
                      <a:pPr algn="l"/>
                      <a:r>
                        <a:rPr lang="en-US" sz="1100" dirty="0">
                          <a:solidFill>
                            <a:schemeClr val="tx1"/>
                          </a:solidFill>
                        </a:rPr>
                        <a:t>Parking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0898">
                <a:tc>
                  <a:txBody>
                    <a:bodyPr/>
                    <a:lstStyle/>
                    <a:p>
                      <a:pPr algn="l"/>
                      <a:r>
                        <a:rPr lang="en-US" sz="1100" dirty="0">
                          <a:solidFill>
                            <a:schemeClr val="tx1"/>
                          </a:solidFill>
                        </a:rPr>
                        <a:t>Concerns about people (residents, homeowners, homebuilders, </a:t>
                      </a:r>
                      <a:r>
                        <a:rPr lang="en-US" sz="1100" dirty="0" err="1">
                          <a:solidFill>
                            <a:schemeClr val="tx1"/>
                          </a:solidFill>
                        </a:rPr>
                        <a:t>etc</a:t>
                      </a:r>
                      <a:r>
                        <a:rPr lang="en-US" sz="1100" dirty="0">
                          <a:solidFill>
                            <a:schemeClr val="tx1"/>
                          </a:solidFill>
                        </a:rPr>
                        <a:t>) taking advantage of the system</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6634103"/>
                  </a:ext>
                </a:extLst>
              </a:tr>
              <a:tr h="220898">
                <a:tc>
                  <a:txBody>
                    <a:bodyPr/>
                    <a:lstStyle/>
                    <a:p>
                      <a:pPr algn="l"/>
                      <a:r>
                        <a:rPr lang="en-US" sz="1100" dirty="0">
                          <a:solidFill>
                            <a:schemeClr val="tx1"/>
                          </a:solidFill>
                        </a:rPr>
                        <a:t>House prices / market value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6%</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2614600"/>
                  </a:ext>
                </a:extLst>
              </a:tr>
              <a:tr h="220898">
                <a:tc>
                  <a:txBody>
                    <a:bodyPr/>
                    <a:lstStyle/>
                    <a:p>
                      <a:pPr algn="l"/>
                      <a:r>
                        <a:rPr lang="en-US" sz="1100" dirty="0">
                          <a:solidFill>
                            <a:schemeClr val="tx1"/>
                          </a:solidFill>
                        </a:rPr>
                        <a:t>Concerns about livability of new housing</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968797"/>
                  </a:ext>
                </a:extLst>
              </a:tr>
              <a:tr h="220898">
                <a:tc>
                  <a:txBody>
                    <a:bodyPr/>
                    <a:lstStyle/>
                    <a:p>
                      <a:pPr algn="l"/>
                      <a:r>
                        <a:rPr lang="en-US" sz="1100" dirty="0">
                          <a:solidFill>
                            <a:schemeClr val="tx1"/>
                          </a:solidFill>
                        </a:rPr>
                        <a:t>Concerns about costs / tax increases / loss of assets for The City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994590"/>
                  </a:ext>
                </a:extLst>
              </a:tr>
              <a:tr h="220898">
                <a:tc>
                  <a:txBody>
                    <a:bodyPr/>
                    <a:lstStyle/>
                    <a:p>
                      <a:pPr algn="l"/>
                      <a:r>
                        <a:rPr lang="en-US" sz="1100" dirty="0">
                          <a:solidFill>
                            <a:schemeClr val="tx1"/>
                          </a:solidFill>
                        </a:rPr>
                        <a:t>Concerns about new housing actually being affordable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7318957"/>
                  </a:ext>
                </a:extLst>
              </a:tr>
              <a:tr h="220898">
                <a:tc>
                  <a:txBody>
                    <a:bodyPr/>
                    <a:lstStyle/>
                    <a:p>
                      <a:pPr algn="l"/>
                      <a:r>
                        <a:rPr lang="en-US" sz="1100" dirty="0">
                          <a:solidFill>
                            <a:schemeClr val="tx1"/>
                          </a:solidFill>
                        </a:rPr>
                        <a:t>Policies should focus on addressing housing affordability for other demographics / everyone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595729"/>
                  </a:ext>
                </a:extLst>
              </a:tr>
              <a:tr h="220898">
                <a:tc>
                  <a:txBody>
                    <a:bodyPr/>
                    <a:lstStyle/>
                    <a:p>
                      <a:pPr algn="l"/>
                      <a:r>
                        <a:rPr lang="en-US" sz="1100" dirty="0">
                          <a:solidFill>
                            <a:schemeClr val="tx1"/>
                          </a:solidFill>
                        </a:rPr>
                        <a:t>Safety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1216790"/>
                  </a:ext>
                </a:extLst>
              </a:tr>
              <a:tr h="220898">
                <a:tc>
                  <a:txBody>
                    <a:bodyPr/>
                    <a:lstStyle/>
                    <a:p>
                      <a:pPr algn="l"/>
                      <a:r>
                        <a:rPr lang="en-US" sz="1100" dirty="0">
                          <a:solidFill>
                            <a:schemeClr val="tx1"/>
                          </a:solidFill>
                        </a:rPr>
                        <a:t>Other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4484683"/>
                  </a:ext>
                </a:extLst>
              </a:tr>
              <a:tr h="220898">
                <a:tc>
                  <a:txBody>
                    <a:bodyPr/>
                    <a:lstStyle/>
                    <a:p>
                      <a:pPr algn="l"/>
                      <a:r>
                        <a:rPr lang="en-US" sz="1100" dirty="0">
                          <a:solidFill>
                            <a:schemeClr val="tx1"/>
                          </a:solidFill>
                        </a:rPr>
                        <a:t>Don’t have concerns / agree with recommendation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4866444"/>
                  </a:ext>
                </a:extLst>
              </a:tr>
              <a:tr h="220898">
                <a:tc>
                  <a:txBody>
                    <a:bodyPr/>
                    <a:lstStyle/>
                    <a:p>
                      <a:pPr algn="l"/>
                      <a:r>
                        <a:rPr lang="en-US" sz="1100" dirty="0">
                          <a:solidFill>
                            <a:schemeClr val="tx1"/>
                          </a:solidFill>
                        </a:rPr>
                        <a:t>Don’t know / need more information </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19%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354300"/>
                  </a:ext>
                </a:extLst>
              </a:tr>
            </a:tbl>
          </a:graphicData>
        </a:graphic>
      </p:graphicFrame>
      <p:sp>
        <p:nvSpPr>
          <p:cNvPr id="4" name="Text Placeholder 4">
            <a:extLst>
              <a:ext uri="{FF2B5EF4-FFF2-40B4-BE49-F238E27FC236}">
                <a16:creationId xmlns:a16="http://schemas.microsoft.com/office/drawing/2014/main" id="{B5C834FC-152F-6917-2F9F-31976ADB0317}"/>
              </a:ext>
            </a:extLst>
          </p:cNvPr>
          <p:cNvSpPr>
            <a:spLocks noGrp="1"/>
          </p:cNvSpPr>
          <p:nvPr>
            <p:ph type="body" sz="quarter" idx="18"/>
          </p:nvPr>
        </p:nvSpPr>
        <p:spPr>
          <a:xfrm>
            <a:off x="375157" y="6053143"/>
            <a:ext cx="6400800" cy="530222"/>
          </a:xfrm>
        </p:spPr>
        <p:txBody>
          <a:bodyPr/>
          <a:lstStyle/>
          <a:p>
            <a:r>
              <a:rPr lang="en-US" dirty="0"/>
              <a:t>Q. What concerns, if any, do you have with this recommendation? </a:t>
            </a:r>
          </a:p>
          <a:p>
            <a:r>
              <a:rPr lang="en-US" dirty="0"/>
              <a:t>Base: Respondents that did not “strongly support” recommendation 1 (n=277)</a:t>
            </a:r>
          </a:p>
        </p:txBody>
      </p:sp>
      <p:sp>
        <p:nvSpPr>
          <p:cNvPr id="10" name="Text Placeholder 4">
            <a:extLst>
              <a:ext uri="{FF2B5EF4-FFF2-40B4-BE49-F238E27FC236}">
                <a16:creationId xmlns:a16="http://schemas.microsoft.com/office/drawing/2014/main" id="{65C51CDD-9401-D7EF-4B87-1D7311B46F93}"/>
              </a:ext>
            </a:extLst>
          </p:cNvPr>
          <p:cNvSpPr txBox="1">
            <a:spLocks/>
          </p:cNvSpPr>
          <p:nvPr/>
        </p:nvSpPr>
        <p:spPr>
          <a:xfrm>
            <a:off x="6775957" y="6442781"/>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Mentions &lt;3% not shown</a:t>
            </a:r>
          </a:p>
        </p:txBody>
      </p:sp>
      <p:sp>
        <p:nvSpPr>
          <p:cNvPr id="11" name="Text Placeholder 4">
            <a:extLst>
              <a:ext uri="{FF2B5EF4-FFF2-40B4-BE49-F238E27FC236}">
                <a16:creationId xmlns:a16="http://schemas.microsoft.com/office/drawing/2014/main" id="{9920F646-283B-C2C7-9873-F036708C7816}"/>
              </a:ext>
            </a:extLst>
          </p:cNvPr>
          <p:cNvSpPr txBox="1">
            <a:spLocks/>
          </p:cNvSpPr>
          <p:nvPr/>
        </p:nvSpPr>
        <p:spPr>
          <a:xfrm>
            <a:off x="6775957" y="5810064"/>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Open-ended comments</a:t>
            </a:r>
          </a:p>
        </p:txBody>
      </p:sp>
      <p:sp>
        <p:nvSpPr>
          <p:cNvPr id="13" name="Text Placeholder 4">
            <a:extLst>
              <a:ext uri="{FF2B5EF4-FFF2-40B4-BE49-F238E27FC236}">
                <a16:creationId xmlns:a16="http://schemas.microsoft.com/office/drawing/2014/main" id="{DBC1B1D7-603C-44CE-710A-B37856386B8E}"/>
              </a:ext>
            </a:extLst>
          </p:cNvPr>
          <p:cNvSpPr txBox="1">
            <a:spLocks/>
          </p:cNvSpPr>
          <p:nvPr/>
        </p:nvSpPr>
        <p:spPr>
          <a:xfrm>
            <a:off x="244856" y="1152052"/>
            <a:ext cx="8531860"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Respondents that did not “strongly support” recommendation 1 (n=277) were asked what concerns, if any, they had with it. Concerns related to population density, overcrowding and/or infrastructure was the top response (28%).</a:t>
            </a:r>
            <a:endParaRPr lang="en-US" sz="1400" i="1" dirty="0"/>
          </a:p>
        </p:txBody>
      </p:sp>
      <p:sp>
        <p:nvSpPr>
          <p:cNvPr id="8" name="Title 1">
            <a:extLst>
              <a:ext uri="{FF2B5EF4-FFF2-40B4-BE49-F238E27FC236}">
                <a16:creationId xmlns:a16="http://schemas.microsoft.com/office/drawing/2014/main" id="{5528A984-EEB5-87CF-9E51-8B57DA784981}"/>
              </a:ext>
            </a:extLst>
          </p:cNvPr>
          <p:cNvSpPr>
            <a:spLocks noGrp="1"/>
          </p:cNvSpPr>
          <p:nvPr>
            <p:ph type="title"/>
          </p:nvPr>
        </p:nvSpPr>
        <p:spPr>
          <a:xfrm>
            <a:off x="2304287" y="139275"/>
            <a:ext cx="6775705" cy="681881"/>
          </a:xfrm>
        </p:spPr>
        <p:txBody>
          <a:bodyPr>
            <a:noAutofit/>
          </a:bodyPr>
          <a:lstStyle/>
          <a:p>
            <a:r>
              <a:rPr lang="en-US" sz="2800" dirty="0"/>
              <a:t>Concerns with recommendation 1: building more housing across the city</a:t>
            </a:r>
          </a:p>
        </p:txBody>
      </p:sp>
      <p:sp>
        <p:nvSpPr>
          <p:cNvPr id="2" name="Text Placeholder 4">
            <a:extLst>
              <a:ext uri="{FF2B5EF4-FFF2-40B4-BE49-F238E27FC236}">
                <a16:creationId xmlns:a16="http://schemas.microsoft.com/office/drawing/2014/main" id="{77EC5718-48A0-58FA-84D6-E59974B4470D}"/>
              </a:ext>
            </a:extLst>
          </p:cNvPr>
          <p:cNvSpPr txBox="1">
            <a:spLocks/>
          </p:cNvSpPr>
          <p:nvPr/>
        </p:nvSpPr>
        <p:spPr>
          <a:xfrm>
            <a:off x="6775957" y="6123342"/>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Multiple responses allowed</a:t>
            </a:r>
          </a:p>
        </p:txBody>
      </p:sp>
    </p:spTree>
    <p:extLst>
      <p:ext uri="{BB962C8B-B14F-4D97-AF65-F5344CB8AC3E}">
        <p14:creationId xmlns:p14="http://schemas.microsoft.com/office/powerpoint/2010/main" val="4315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91A-41AE-4735-9E9D-A124AF159C1A}"/>
              </a:ext>
            </a:extLst>
          </p:cNvPr>
          <p:cNvSpPr>
            <a:spLocks noGrp="1"/>
          </p:cNvSpPr>
          <p:nvPr>
            <p:ph type="title"/>
          </p:nvPr>
        </p:nvSpPr>
        <p:spPr>
          <a:xfrm>
            <a:off x="2304288" y="134601"/>
            <a:ext cx="6839712" cy="681881"/>
          </a:xfrm>
        </p:spPr>
        <p:txBody>
          <a:bodyPr>
            <a:noAutofit/>
          </a:bodyPr>
          <a:lstStyle/>
          <a:p>
            <a:r>
              <a:rPr lang="en-US" sz="2800" dirty="0"/>
              <a:t>Recommendation 2: making more land available for below-market housing</a:t>
            </a:r>
          </a:p>
        </p:txBody>
      </p:sp>
      <p:sp>
        <p:nvSpPr>
          <p:cNvPr id="4" name="Text Placeholder 3">
            <a:extLst>
              <a:ext uri="{FF2B5EF4-FFF2-40B4-BE49-F238E27FC236}">
                <a16:creationId xmlns:a16="http://schemas.microsoft.com/office/drawing/2014/main" id="{8FBF54CD-83BF-42C0-BA34-83A2FB2B8B75}"/>
              </a:ext>
            </a:extLst>
          </p:cNvPr>
          <p:cNvSpPr>
            <a:spLocks noGrp="1"/>
          </p:cNvSpPr>
          <p:nvPr>
            <p:ph type="body" sz="quarter" idx="17"/>
          </p:nvPr>
        </p:nvSpPr>
        <p:spPr/>
        <p:txBody>
          <a:bodyPr/>
          <a:lstStyle/>
          <a:p>
            <a:r>
              <a:rPr lang="en-US" dirty="0"/>
              <a:t>The majority (84%) support the recommendation to make more City-owned land available to create more below-market housing across the city, with 48% strongly supporting it. </a:t>
            </a:r>
          </a:p>
        </p:txBody>
      </p:sp>
      <p:sp>
        <p:nvSpPr>
          <p:cNvPr id="6" name="Slide Number Placeholder 5">
            <a:extLst>
              <a:ext uri="{FF2B5EF4-FFF2-40B4-BE49-F238E27FC236}">
                <a16:creationId xmlns:a16="http://schemas.microsoft.com/office/drawing/2014/main" id="{91C11035-A24A-418D-93A2-220A353E8FB3}"/>
              </a:ext>
            </a:extLst>
          </p:cNvPr>
          <p:cNvSpPr>
            <a:spLocks noGrp="1"/>
          </p:cNvSpPr>
          <p:nvPr>
            <p:ph type="sldNum" sz="quarter" idx="12"/>
          </p:nvPr>
        </p:nvSpPr>
        <p:spPr/>
        <p:txBody>
          <a:bodyPr/>
          <a:lstStyle/>
          <a:p>
            <a:fld id="{104CF250-7820-BD45-8509-7A2D360AA0A5}" type="slidenum">
              <a:rPr lang="en-US" smtClean="0"/>
              <a:t>14</a:t>
            </a:fld>
            <a:endParaRPr lang="en-US"/>
          </a:p>
        </p:txBody>
      </p:sp>
      <p:graphicFrame>
        <p:nvGraphicFramePr>
          <p:cNvPr id="8" name="Chart Placeholder 8">
            <a:extLst>
              <a:ext uri="{FF2B5EF4-FFF2-40B4-BE49-F238E27FC236}">
                <a16:creationId xmlns:a16="http://schemas.microsoft.com/office/drawing/2014/main" id="{16BA718F-037A-4FA8-9816-3FED3D2EC70A}"/>
              </a:ext>
            </a:extLst>
          </p:cNvPr>
          <p:cNvGraphicFramePr>
            <a:graphicFrameLocks noGrp="1"/>
          </p:cNvGraphicFramePr>
          <p:nvPr>
            <p:ph type="chart" sz="quarter" idx="11"/>
            <p:extLst>
              <p:ext uri="{D42A27DB-BD31-4B8C-83A1-F6EECF244321}">
                <p14:modId xmlns:p14="http://schemas.microsoft.com/office/powerpoint/2010/main" val="3576485877"/>
              </p:ext>
            </p:extLst>
          </p:nvPr>
        </p:nvGraphicFramePr>
        <p:xfrm>
          <a:off x="908050" y="1985399"/>
          <a:ext cx="7327900" cy="330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9B62D978-620B-4F4A-909F-5674C4EF5376}"/>
              </a:ext>
            </a:extLst>
          </p:cNvPr>
          <p:cNvSpPr>
            <a:spLocks noGrp="1"/>
          </p:cNvSpPr>
          <p:nvPr>
            <p:ph type="body" sz="quarter" idx="18"/>
          </p:nvPr>
        </p:nvSpPr>
        <p:spPr>
          <a:xfrm>
            <a:off x="365760" y="5554965"/>
            <a:ext cx="6560820" cy="843321"/>
          </a:xfrm>
        </p:spPr>
        <p:txBody>
          <a:bodyPr/>
          <a:lstStyle/>
          <a:p>
            <a:r>
              <a:rPr lang="en-US" dirty="0"/>
              <a:t>Q. The Task Force recommended making more City-owned land available to create more below-market housing across the city. Tasks to achieve this would include using existing City land or providing funding to create non-market housing, identifying City-owned land that can be used to build new affordable housing units, and making it easier for non-market housing builders to access City-owned land. To what extent do you support or oppose this recommendation? </a:t>
            </a:r>
          </a:p>
          <a:p>
            <a:r>
              <a:rPr lang="en-US" dirty="0"/>
              <a:t>Base: Valid respondents (n=500)</a:t>
            </a:r>
          </a:p>
        </p:txBody>
      </p:sp>
      <p:sp>
        <p:nvSpPr>
          <p:cNvPr id="3" name="Left Brace 2">
            <a:extLst>
              <a:ext uri="{FF2B5EF4-FFF2-40B4-BE49-F238E27FC236}">
                <a16:creationId xmlns:a16="http://schemas.microsoft.com/office/drawing/2014/main" id="{0526D5DE-6196-6F79-6487-31B3902E3A2A}"/>
              </a:ext>
            </a:extLst>
          </p:cNvPr>
          <p:cNvSpPr/>
          <p:nvPr/>
        </p:nvSpPr>
        <p:spPr bwMode="gray">
          <a:xfrm rot="10800000">
            <a:off x="6376462" y="2662692"/>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5" name="TextBox 4">
            <a:extLst>
              <a:ext uri="{FF2B5EF4-FFF2-40B4-BE49-F238E27FC236}">
                <a16:creationId xmlns:a16="http://schemas.microsoft.com/office/drawing/2014/main" id="{0D2BC57B-DB51-C4D7-5627-C6F089938FA4}"/>
              </a:ext>
            </a:extLst>
          </p:cNvPr>
          <p:cNvSpPr txBox="1"/>
          <p:nvPr/>
        </p:nvSpPr>
        <p:spPr bwMode="gray">
          <a:xfrm>
            <a:off x="6452662" y="2819251"/>
            <a:ext cx="972266" cy="430887"/>
          </a:xfrm>
          <a:prstGeom prst="rect">
            <a:avLst/>
          </a:prstGeom>
          <a:noFill/>
        </p:spPr>
        <p:txBody>
          <a:bodyPr wrap="square" rtlCol="0">
            <a:spAutoFit/>
          </a:bodyPr>
          <a:lstStyle/>
          <a:p>
            <a:pPr algn="ctr"/>
            <a:r>
              <a:rPr lang="en-US" sz="1100" b="1" dirty="0">
                <a:solidFill>
                  <a:schemeClr val="tx2"/>
                </a:solidFill>
              </a:rPr>
              <a:t>Support:</a:t>
            </a:r>
          </a:p>
          <a:p>
            <a:pPr algn="ctr"/>
            <a:r>
              <a:rPr lang="en-US" sz="1100" b="1" dirty="0">
                <a:solidFill>
                  <a:schemeClr val="tx2"/>
                </a:solidFill>
              </a:rPr>
              <a:t>84%</a:t>
            </a:r>
            <a:endParaRPr lang="en-CA" sz="1100" b="1" dirty="0">
              <a:solidFill>
                <a:schemeClr val="tx2"/>
              </a:solidFill>
            </a:endParaRPr>
          </a:p>
        </p:txBody>
      </p:sp>
      <p:sp>
        <p:nvSpPr>
          <p:cNvPr id="7" name="TextBox 6">
            <a:extLst>
              <a:ext uri="{FF2B5EF4-FFF2-40B4-BE49-F238E27FC236}">
                <a16:creationId xmlns:a16="http://schemas.microsoft.com/office/drawing/2014/main" id="{32373297-5814-64D3-EA09-46D3547A7133}"/>
              </a:ext>
            </a:extLst>
          </p:cNvPr>
          <p:cNvSpPr txBox="1"/>
          <p:nvPr/>
        </p:nvSpPr>
        <p:spPr bwMode="gray">
          <a:xfrm>
            <a:off x="6464854" y="3637114"/>
            <a:ext cx="972266" cy="430887"/>
          </a:xfrm>
          <a:prstGeom prst="rect">
            <a:avLst/>
          </a:prstGeom>
          <a:noFill/>
        </p:spPr>
        <p:txBody>
          <a:bodyPr wrap="square" rtlCol="0">
            <a:spAutoFit/>
          </a:bodyPr>
          <a:lstStyle/>
          <a:p>
            <a:pPr algn="ctr"/>
            <a:r>
              <a:rPr lang="en-US" sz="1100" b="1" dirty="0">
                <a:solidFill>
                  <a:schemeClr val="tx2"/>
                </a:solidFill>
              </a:rPr>
              <a:t>Oppose:</a:t>
            </a:r>
          </a:p>
          <a:p>
            <a:pPr algn="ctr"/>
            <a:r>
              <a:rPr lang="en-US" sz="1100" b="1" dirty="0">
                <a:solidFill>
                  <a:schemeClr val="tx2"/>
                </a:solidFill>
              </a:rPr>
              <a:t>12%</a:t>
            </a:r>
            <a:endParaRPr lang="en-CA" sz="1100" b="1" dirty="0">
              <a:solidFill>
                <a:schemeClr val="tx2"/>
              </a:solidFill>
            </a:endParaRPr>
          </a:p>
        </p:txBody>
      </p:sp>
      <p:sp>
        <p:nvSpPr>
          <p:cNvPr id="9" name="Left Brace 8">
            <a:extLst>
              <a:ext uri="{FF2B5EF4-FFF2-40B4-BE49-F238E27FC236}">
                <a16:creationId xmlns:a16="http://schemas.microsoft.com/office/drawing/2014/main" id="{AD374F25-5C05-FB44-DF4B-0DCAF1808B98}"/>
              </a:ext>
            </a:extLst>
          </p:cNvPr>
          <p:cNvSpPr/>
          <p:nvPr/>
        </p:nvSpPr>
        <p:spPr bwMode="gray">
          <a:xfrm rot="10800000">
            <a:off x="6376462" y="3489698"/>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Tree>
    <p:extLst>
      <p:ext uri="{BB962C8B-B14F-4D97-AF65-F5344CB8AC3E}">
        <p14:creationId xmlns:p14="http://schemas.microsoft.com/office/powerpoint/2010/main" val="236553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15</a:t>
            </a:fld>
            <a:endParaRPr lang="en-US" dirty="0"/>
          </a:p>
        </p:txBody>
      </p:sp>
      <p:graphicFrame>
        <p:nvGraphicFramePr>
          <p:cNvPr id="5" name="Table 4">
            <a:extLst>
              <a:ext uri="{FF2B5EF4-FFF2-40B4-BE49-F238E27FC236}">
                <a16:creationId xmlns:a16="http://schemas.microsoft.com/office/drawing/2014/main" id="{449C9FCF-7DA8-F143-D70E-1783BCCC4627}"/>
              </a:ext>
            </a:extLst>
          </p:cNvPr>
          <p:cNvGraphicFramePr>
            <a:graphicFrameLocks noGrp="1"/>
          </p:cNvGraphicFramePr>
          <p:nvPr>
            <p:extLst>
              <p:ext uri="{D42A27DB-BD31-4B8C-83A1-F6EECF244321}">
                <p14:modId xmlns:p14="http://schemas.microsoft.com/office/powerpoint/2010/main" val="1000983294"/>
              </p:ext>
            </p:extLst>
          </p:nvPr>
        </p:nvGraphicFramePr>
        <p:xfrm>
          <a:off x="1388041" y="1653235"/>
          <a:ext cx="6245489" cy="4083336"/>
        </p:xfrm>
        <a:graphic>
          <a:graphicData uri="http://schemas.openxmlformats.org/drawingml/2006/table">
            <a:tbl>
              <a:tblPr firstRow="1" bandRow="1">
                <a:tableStyleId>{6E25E649-3F16-4E02-A733-19D2CDBF48F0}</a:tableStyleId>
              </a:tblPr>
              <a:tblGrid>
                <a:gridCol w="5156042">
                  <a:extLst>
                    <a:ext uri="{9D8B030D-6E8A-4147-A177-3AD203B41FA5}">
                      <a16:colId xmlns:a16="http://schemas.microsoft.com/office/drawing/2014/main" val="355737303"/>
                    </a:ext>
                  </a:extLst>
                </a:gridCol>
                <a:gridCol w="1089447">
                  <a:extLst>
                    <a:ext uri="{9D8B030D-6E8A-4147-A177-3AD203B41FA5}">
                      <a16:colId xmlns:a16="http://schemas.microsoft.com/office/drawing/2014/main" val="4100292847"/>
                    </a:ext>
                  </a:extLst>
                </a:gridCol>
              </a:tblGrid>
              <a:tr h="279754">
                <a:tc>
                  <a:txBody>
                    <a:bodyPr/>
                    <a:lstStyle/>
                    <a:p>
                      <a:pPr algn="l"/>
                      <a:r>
                        <a:rPr lang="en-US" sz="1100" b="1" i="0" dirty="0">
                          <a:solidFill>
                            <a:schemeClr val="bg1"/>
                          </a:solidFill>
                        </a:rPr>
                        <a:t>Concerns with recommendation 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rPr>
                        <a:t>% </a:t>
                      </a:r>
                    </a:p>
                    <a:p>
                      <a:pPr algn="ctr"/>
                      <a:r>
                        <a:rPr lang="en-US" sz="1100" dirty="0">
                          <a:solidFill>
                            <a:schemeClr val="bg1"/>
                          </a:solidFill>
                        </a:rPr>
                        <a:t>(n=247)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0898">
                <a:tc>
                  <a:txBody>
                    <a:bodyPr/>
                    <a:lstStyle/>
                    <a:p>
                      <a:pPr algn="l"/>
                      <a:r>
                        <a:rPr lang="en-US" sz="1100" dirty="0">
                          <a:solidFill>
                            <a:schemeClr val="tx1"/>
                          </a:solidFill>
                        </a:rPr>
                        <a:t>Loss of green spaces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16%</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0898">
                <a:tc>
                  <a:txBody>
                    <a:bodyPr/>
                    <a:lstStyle/>
                    <a:p>
                      <a:pPr algn="l"/>
                      <a:r>
                        <a:rPr lang="en-US" sz="1100" dirty="0">
                          <a:solidFill>
                            <a:schemeClr val="tx1"/>
                          </a:solidFill>
                        </a:rPr>
                        <a:t>Concerns about costs / tax increases / loss of assets for The City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12%</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0898">
                <a:tc>
                  <a:txBody>
                    <a:bodyPr/>
                    <a:lstStyle/>
                    <a:p>
                      <a:pPr algn="l"/>
                      <a:r>
                        <a:rPr lang="en-US" sz="1100" dirty="0">
                          <a:solidFill>
                            <a:schemeClr val="tx1"/>
                          </a:solidFill>
                        </a:rPr>
                        <a:t>Population density / overcrowding / infrastructure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20898">
                <a:tc>
                  <a:txBody>
                    <a:bodyPr/>
                    <a:lstStyle/>
                    <a:p>
                      <a:pPr algn="l"/>
                      <a:r>
                        <a:rPr lang="en-US" sz="1100" dirty="0">
                          <a:solidFill>
                            <a:schemeClr val="tx1"/>
                          </a:solidFill>
                        </a:rPr>
                        <a:t>Concerns about people (residents, homeowners, homebuilders, </a:t>
                      </a:r>
                      <a:r>
                        <a:rPr lang="en-US" sz="1100" dirty="0" err="1">
                          <a:solidFill>
                            <a:schemeClr val="tx1"/>
                          </a:solidFill>
                        </a:rPr>
                        <a:t>etc</a:t>
                      </a:r>
                      <a:r>
                        <a:rPr lang="en-US" sz="1100" dirty="0">
                          <a:solidFill>
                            <a:schemeClr val="tx1"/>
                          </a:solidFill>
                        </a:rPr>
                        <a:t>) taking advantage of the system</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2614600"/>
                  </a:ext>
                </a:extLst>
              </a:tr>
              <a:tr h="220898">
                <a:tc>
                  <a:txBody>
                    <a:bodyPr/>
                    <a:lstStyle/>
                    <a:p>
                      <a:pPr algn="l"/>
                      <a:r>
                        <a:rPr lang="en-US" sz="1100" dirty="0">
                          <a:solidFill>
                            <a:schemeClr val="tx1"/>
                          </a:solidFill>
                        </a:rPr>
                        <a:t>Concerns about implementation / feasibility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968797"/>
                  </a:ext>
                </a:extLst>
              </a:tr>
              <a:tr h="220898">
                <a:tc>
                  <a:txBody>
                    <a:bodyPr/>
                    <a:lstStyle/>
                    <a:p>
                      <a:pPr algn="l"/>
                      <a:r>
                        <a:rPr lang="en-US" sz="1100" dirty="0">
                          <a:solidFill>
                            <a:schemeClr val="tx1"/>
                          </a:solidFill>
                        </a:rPr>
                        <a:t>City-owned land should be used for other purposes (schools, businesses, recreation, etc.)</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0318395"/>
                  </a:ext>
                </a:extLst>
              </a:tr>
              <a:tr h="220898">
                <a:tc>
                  <a:txBody>
                    <a:bodyPr/>
                    <a:lstStyle/>
                    <a:p>
                      <a:pPr algn="l"/>
                      <a:r>
                        <a:rPr lang="en-US" sz="1100" dirty="0">
                          <a:solidFill>
                            <a:schemeClr val="tx1"/>
                          </a:solidFill>
                        </a:rPr>
                        <a:t>House prices / market value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994590"/>
                  </a:ext>
                </a:extLst>
              </a:tr>
              <a:tr h="220898">
                <a:tc>
                  <a:txBody>
                    <a:bodyPr/>
                    <a:lstStyle/>
                    <a:p>
                      <a:pPr algn="l"/>
                      <a:r>
                        <a:rPr lang="en-US" sz="1100" dirty="0">
                          <a:solidFill>
                            <a:schemeClr val="tx1"/>
                          </a:solidFill>
                        </a:rPr>
                        <a:t>Policies should focus on addressing housing affordability for other demographics / everyone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595729"/>
                  </a:ext>
                </a:extLst>
              </a:tr>
              <a:tr h="220898">
                <a:tc>
                  <a:txBody>
                    <a:bodyPr/>
                    <a:lstStyle/>
                    <a:p>
                      <a:pPr algn="l"/>
                      <a:r>
                        <a:rPr lang="en-US" sz="1100" dirty="0">
                          <a:solidFill>
                            <a:schemeClr val="tx1"/>
                          </a:solidFill>
                        </a:rPr>
                        <a:t>Concerns about new housing actually being affordable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8021981"/>
                  </a:ext>
                </a:extLst>
              </a:tr>
              <a:tr h="220898">
                <a:tc>
                  <a:txBody>
                    <a:bodyPr/>
                    <a:lstStyle/>
                    <a:p>
                      <a:pPr algn="l"/>
                      <a:r>
                        <a:rPr lang="en-US" sz="1100" dirty="0">
                          <a:solidFill>
                            <a:schemeClr val="tx1"/>
                          </a:solidFill>
                        </a:rPr>
                        <a:t>Opposed to recommendation (in general)</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0627319"/>
                  </a:ext>
                </a:extLst>
              </a:tr>
              <a:tr h="220898">
                <a:tc>
                  <a:txBody>
                    <a:bodyPr/>
                    <a:lstStyle/>
                    <a:p>
                      <a:pPr algn="l"/>
                      <a:r>
                        <a:rPr lang="en-US" sz="1100" dirty="0">
                          <a:solidFill>
                            <a:schemeClr val="tx1"/>
                          </a:solidFill>
                        </a:rPr>
                        <a:t>Lack of trust in government / ability of government to solve issue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7927457"/>
                  </a:ext>
                </a:extLst>
              </a:tr>
              <a:tr h="220898">
                <a:tc>
                  <a:txBody>
                    <a:bodyPr/>
                    <a:lstStyle/>
                    <a:p>
                      <a:pPr algn="l"/>
                      <a:r>
                        <a:rPr lang="en-US" sz="1100" dirty="0">
                          <a:solidFill>
                            <a:schemeClr val="tx1"/>
                          </a:solidFill>
                        </a:rPr>
                        <a:t>Government should have other priorities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2344464"/>
                  </a:ext>
                </a:extLst>
              </a:tr>
              <a:tr h="220898">
                <a:tc>
                  <a:txBody>
                    <a:bodyPr/>
                    <a:lstStyle/>
                    <a:p>
                      <a:pPr algn="l"/>
                      <a:r>
                        <a:rPr lang="en-US" sz="1100" dirty="0">
                          <a:solidFill>
                            <a:schemeClr val="tx1"/>
                          </a:solidFill>
                        </a:rPr>
                        <a:t>Other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4484683"/>
                  </a:ext>
                </a:extLst>
              </a:tr>
              <a:tr h="220898">
                <a:tc>
                  <a:txBody>
                    <a:bodyPr/>
                    <a:lstStyle/>
                    <a:p>
                      <a:pPr algn="l"/>
                      <a:r>
                        <a:rPr lang="en-US" sz="1100" dirty="0">
                          <a:solidFill>
                            <a:schemeClr val="tx1"/>
                          </a:solidFill>
                        </a:rPr>
                        <a:t>Don’t have concerns / agree with recommendation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9495687"/>
                  </a:ext>
                </a:extLst>
              </a:tr>
              <a:tr h="220898">
                <a:tc>
                  <a:txBody>
                    <a:bodyPr/>
                    <a:lstStyle/>
                    <a:p>
                      <a:pPr algn="l"/>
                      <a:r>
                        <a:rPr lang="en-US" sz="1100" dirty="0">
                          <a:solidFill>
                            <a:schemeClr val="tx1"/>
                          </a:solidFill>
                        </a:rPr>
                        <a:t>Don’t know / need more information </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25%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866444"/>
                  </a:ext>
                </a:extLst>
              </a:tr>
            </a:tbl>
          </a:graphicData>
        </a:graphic>
      </p:graphicFrame>
      <p:sp>
        <p:nvSpPr>
          <p:cNvPr id="10" name="Text Placeholder 4">
            <a:extLst>
              <a:ext uri="{FF2B5EF4-FFF2-40B4-BE49-F238E27FC236}">
                <a16:creationId xmlns:a16="http://schemas.microsoft.com/office/drawing/2014/main" id="{65C51CDD-9401-D7EF-4B87-1D7311B46F93}"/>
              </a:ext>
            </a:extLst>
          </p:cNvPr>
          <p:cNvSpPr txBox="1">
            <a:spLocks/>
          </p:cNvSpPr>
          <p:nvPr/>
        </p:nvSpPr>
        <p:spPr>
          <a:xfrm>
            <a:off x="6775957" y="6442781"/>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Mentions &lt;3% not shown</a:t>
            </a:r>
          </a:p>
        </p:txBody>
      </p:sp>
      <p:sp>
        <p:nvSpPr>
          <p:cNvPr id="11" name="Text Placeholder 4">
            <a:extLst>
              <a:ext uri="{FF2B5EF4-FFF2-40B4-BE49-F238E27FC236}">
                <a16:creationId xmlns:a16="http://schemas.microsoft.com/office/drawing/2014/main" id="{9920F646-283B-C2C7-9873-F036708C7816}"/>
              </a:ext>
            </a:extLst>
          </p:cNvPr>
          <p:cNvSpPr txBox="1">
            <a:spLocks/>
          </p:cNvSpPr>
          <p:nvPr/>
        </p:nvSpPr>
        <p:spPr>
          <a:xfrm>
            <a:off x="6776086" y="5813210"/>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Open-ended comments</a:t>
            </a:r>
          </a:p>
        </p:txBody>
      </p:sp>
      <p:sp>
        <p:nvSpPr>
          <p:cNvPr id="13" name="Text Placeholder 4">
            <a:extLst>
              <a:ext uri="{FF2B5EF4-FFF2-40B4-BE49-F238E27FC236}">
                <a16:creationId xmlns:a16="http://schemas.microsoft.com/office/drawing/2014/main" id="{DBC1B1D7-603C-44CE-710A-B37856386B8E}"/>
              </a:ext>
            </a:extLst>
          </p:cNvPr>
          <p:cNvSpPr txBox="1">
            <a:spLocks/>
          </p:cNvSpPr>
          <p:nvPr/>
        </p:nvSpPr>
        <p:spPr>
          <a:xfrm>
            <a:off x="244856" y="1069756"/>
            <a:ext cx="8531860"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Loss of green spaces (16%) and costs, tax increases or a loss of assets for The City (12%) were the top mentioned concerns of respondents that did not "strongly support" recommendation 2 (n=247).</a:t>
            </a:r>
            <a:endParaRPr lang="en-US" sz="1400" i="1" dirty="0"/>
          </a:p>
        </p:txBody>
      </p:sp>
      <p:sp>
        <p:nvSpPr>
          <p:cNvPr id="8" name="Title 1">
            <a:extLst>
              <a:ext uri="{FF2B5EF4-FFF2-40B4-BE49-F238E27FC236}">
                <a16:creationId xmlns:a16="http://schemas.microsoft.com/office/drawing/2014/main" id="{5528A984-EEB5-87CF-9E51-8B57DA784981}"/>
              </a:ext>
            </a:extLst>
          </p:cNvPr>
          <p:cNvSpPr>
            <a:spLocks noGrp="1"/>
          </p:cNvSpPr>
          <p:nvPr>
            <p:ph type="title"/>
          </p:nvPr>
        </p:nvSpPr>
        <p:spPr>
          <a:xfrm>
            <a:off x="2245082" y="218212"/>
            <a:ext cx="6839713" cy="681881"/>
          </a:xfrm>
        </p:spPr>
        <p:txBody>
          <a:bodyPr>
            <a:noAutofit/>
          </a:bodyPr>
          <a:lstStyle/>
          <a:p>
            <a:r>
              <a:rPr lang="en-US" sz="2400" dirty="0"/>
              <a:t>Concerns with recommendation 2: making more land available for below-market housing</a:t>
            </a:r>
          </a:p>
        </p:txBody>
      </p:sp>
      <p:sp>
        <p:nvSpPr>
          <p:cNvPr id="9" name="Text Placeholder 4">
            <a:extLst>
              <a:ext uri="{FF2B5EF4-FFF2-40B4-BE49-F238E27FC236}">
                <a16:creationId xmlns:a16="http://schemas.microsoft.com/office/drawing/2014/main" id="{95430EB5-9553-D6D8-BC5D-36AF7D84F470}"/>
              </a:ext>
            </a:extLst>
          </p:cNvPr>
          <p:cNvSpPr>
            <a:spLocks noGrp="1"/>
          </p:cNvSpPr>
          <p:nvPr>
            <p:ph type="body" sz="quarter" idx="18"/>
          </p:nvPr>
        </p:nvSpPr>
        <p:spPr>
          <a:xfrm>
            <a:off x="375157" y="6081493"/>
            <a:ext cx="6400800" cy="530222"/>
          </a:xfrm>
        </p:spPr>
        <p:txBody>
          <a:bodyPr/>
          <a:lstStyle/>
          <a:p>
            <a:r>
              <a:rPr lang="en-US" dirty="0"/>
              <a:t>Q. What concerns, if any, do you have with this recommendation? </a:t>
            </a:r>
          </a:p>
          <a:p>
            <a:r>
              <a:rPr lang="en-US" dirty="0"/>
              <a:t>Base: Respondents that did not “strongly support” recommendation 2 (n=247)</a:t>
            </a:r>
          </a:p>
          <a:p>
            <a:endParaRPr lang="en-US" dirty="0"/>
          </a:p>
          <a:p>
            <a:endParaRPr lang="en-US" dirty="0"/>
          </a:p>
        </p:txBody>
      </p:sp>
      <p:sp>
        <p:nvSpPr>
          <p:cNvPr id="2" name="Text Placeholder 4">
            <a:extLst>
              <a:ext uri="{FF2B5EF4-FFF2-40B4-BE49-F238E27FC236}">
                <a16:creationId xmlns:a16="http://schemas.microsoft.com/office/drawing/2014/main" id="{F353BE88-C414-26AE-FBF6-C6BAC2AFD960}"/>
              </a:ext>
            </a:extLst>
          </p:cNvPr>
          <p:cNvSpPr txBox="1">
            <a:spLocks/>
          </p:cNvSpPr>
          <p:nvPr/>
        </p:nvSpPr>
        <p:spPr>
          <a:xfrm>
            <a:off x="6775957" y="6123342"/>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Multiple responses allowed</a:t>
            </a:r>
          </a:p>
        </p:txBody>
      </p:sp>
    </p:spTree>
    <p:extLst>
      <p:ext uri="{BB962C8B-B14F-4D97-AF65-F5344CB8AC3E}">
        <p14:creationId xmlns:p14="http://schemas.microsoft.com/office/powerpoint/2010/main" val="118944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91A-41AE-4735-9E9D-A124AF159C1A}"/>
              </a:ext>
            </a:extLst>
          </p:cNvPr>
          <p:cNvSpPr>
            <a:spLocks noGrp="1"/>
          </p:cNvSpPr>
          <p:nvPr>
            <p:ph type="title"/>
          </p:nvPr>
        </p:nvSpPr>
        <p:spPr>
          <a:xfrm>
            <a:off x="2304287" y="214219"/>
            <a:ext cx="6492241" cy="681881"/>
          </a:xfrm>
        </p:spPr>
        <p:txBody>
          <a:bodyPr>
            <a:noAutofit/>
          </a:bodyPr>
          <a:lstStyle/>
          <a:p>
            <a:r>
              <a:rPr lang="en-US" sz="2400" dirty="0"/>
              <a:t>Recommendation 3: supply that meets the needs of equity-deserving populations</a:t>
            </a:r>
          </a:p>
        </p:txBody>
      </p:sp>
      <p:sp>
        <p:nvSpPr>
          <p:cNvPr id="4" name="Text Placeholder 3">
            <a:extLst>
              <a:ext uri="{FF2B5EF4-FFF2-40B4-BE49-F238E27FC236}">
                <a16:creationId xmlns:a16="http://schemas.microsoft.com/office/drawing/2014/main" id="{8FBF54CD-83BF-42C0-BA34-83A2FB2B8B75}"/>
              </a:ext>
            </a:extLst>
          </p:cNvPr>
          <p:cNvSpPr>
            <a:spLocks noGrp="1"/>
          </p:cNvSpPr>
          <p:nvPr>
            <p:ph type="body" sz="quarter" idx="17"/>
          </p:nvPr>
        </p:nvSpPr>
        <p:spPr>
          <a:xfrm>
            <a:off x="365760" y="1217831"/>
            <a:ext cx="8531860" cy="1060450"/>
          </a:xfrm>
        </p:spPr>
        <p:txBody>
          <a:bodyPr/>
          <a:lstStyle/>
          <a:p>
            <a:r>
              <a:rPr lang="en-US" dirty="0"/>
              <a:t>75% support the recommendation of ensuring the affordable housing supply meets the needs of Indigenous peoples in Calgary and equity-deserving populations, with 46% strongly supporting it. </a:t>
            </a:r>
          </a:p>
        </p:txBody>
      </p:sp>
      <p:sp>
        <p:nvSpPr>
          <p:cNvPr id="6" name="Slide Number Placeholder 5">
            <a:extLst>
              <a:ext uri="{FF2B5EF4-FFF2-40B4-BE49-F238E27FC236}">
                <a16:creationId xmlns:a16="http://schemas.microsoft.com/office/drawing/2014/main" id="{91C11035-A24A-418D-93A2-220A353E8FB3}"/>
              </a:ext>
            </a:extLst>
          </p:cNvPr>
          <p:cNvSpPr>
            <a:spLocks noGrp="1"/>
          </p:cNvSpPr>
          <p:nvPr>
            <p:ph type="sldNum" sz="quarter" idx="12"/>
          </p:nvPr>
        </p:nvSpPr>
        <p:spPr/>
        <p:txBody>
          <a:bodyPr/>
          <a:lstStyle/>
          <a:p>
            <a:fld id="{104CF250-7820-BD45-8509-7A2D360AA0A5}" type="slidenum">
              <a:rPr lang="en-US" smtClean="0"/>
              <a:t>16</a:t>
            </a:fld>
            <a:endParaRPr lang="en-US"/>
          </a:p>
        </p:txBody>
      </p:sp>
      <p:graphicFrame>
        <p:nvGraphicFramePr>
          <p:cNvPr id="8" name="Chart Placeholder 8">
            <a:extLst>
              <a:ext uri="{FF2B5EF4-FFF2-40B4-BE49-F238E27FC236}">
                <a16:creationId xmlns:a16="http://schemas.microsoft.com/office/drawing/2014/main" id="{16BA718F-037A-4FA8-9816-3FED3D2EC70A}"/>
              </a:ext>
            </a:extLst>
          </p:cNvPr>
          <p:cNvGraphicFramePr>
            <a:graphicFrameLocks noGrp="1"/>
          </p:cNvGraphicFramePr>
          <p:nvPr>
            <p:ph type="chart" sz="quarter" idx="11"/>
            <p:extLst>
              <p:ext uri="{D42A27DB-BD31-4B8C-83A1-F6EECF244321}">
                <p14:modId xmlns:p14="http://schemas.microsoft.com/office/powerpoint/2010/main" val="3849024502"/>
              </p:ext>
            </p:extLst>
          </p:nvPr>
        </p:nvGraphicFramePr>
        <p:xfrm>
          <a:off x="1003382" y="1802388"/>
          <a:ext cx="7327900" cy="351941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9B62D978-620B-4F4A-909F-5674C4EF5376}"/>
              </a:ext>
            </a:extLst>
          </p:cNvPr>
          <p:cNvSpPr>
            <a:spLocks noGrp="1"/>
          </p:cNvSpPr>
          <p:nvPr>
            <p:ph type="body" sz="quarter" idx="18"/>
          </p:nvPr>
        </p:nvSpPr>
        <p:spPr>
          <a:xfrm>
            <a:off x="365760" y="5537694"/>
            <a:ext cx="7327900" cy="352422"/>
          </a:xfrm>
        </p:spPr>
        <p:txBody>
          <a:bodyPr/>
          <a:lstStyle/>
          <a:p>
            <a:r>
              <a:rPr lang="en-US" dirty="0"/>
              <a:t>Q. The Task Force recommended that the supply of affordable housing meets the needs of Indigenous people living in Calgary and equity deserving populations. This would include reducing barriers to accessing housing, and making more land and funding available to build more housing that is culturally appropriate.  [Interviewer Note: “Equity deserving populations” includes those facing barriers due to gender identity, race, sexual orientation, physical abilities, or other characteristics.] To what extent do you support or oppose this recommendation? </a:t>
            </a:r>
          </a:p>
          <a:p>
            <a:r>
              <a:rPr lang="en-US" dirty="0"/>
              <a:t>Base: Valid respondents (n=500)</a:t>
            </a:r>
          </a:p>
        </p:txBody>
      </p:sp>
      <p:sp>
        <p:nvSpPr>
          <p:cNvPr id="3" name="Left Brace 2">
            <a:extLst>
              <a:ext uri="{FF2B5EF4-FFF2-40B4-BE49-F238E27FC236}">
                <a16:creationId xmlns:a16="http://schemas.microsoft.com/office/drawing/2014/main" id="{520862EE-698E-FA33-6F03-BA4B957B9C89}"/>
              </a:ext>
            </a:extLst>
          </p:cNvPr>
          <p:cNvSpPr/>
          <p:nvPr/>
        </p:nvSpPr>
        <p:spPr bwMode="gray">
          <a:xfrm rot="10800000">
            <a:off x="6376462" y="2662692"/>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5" name="TextBox 4">
            <a:extLst>
              <a:ext uri="{FF2B5EF4-FFF2-40B4-BE49-F238E27FC236}">
                <a16:creationId xmlns:a16="http://schemas.microsoft.com/office/drawing/2014/main" id="{E7CBF624-4CB7-3DAA-6168-37067A1F4829}"/>
              </a:ext>
            </a:extLst>
          </p:cNvPr>
          <p:cNvSpPr txBox="1"/>
          <p:nvPr/>
        </p:nvSpPr>
        <p:spPr bwMode="gray">
          <a:xfrm>
            <a:off x="6452662" y="2819251"/>
            <a:ext cx="972266" cy="430887"/>
          </a:xfrm>
          <a:prstGeom prst="rect">
            <a:avLst/>
          </a:prstGeom>
          <a:noFill/>
        </p:spPr>
        <p:txBody>
          <a:bodyPr wrap="square" rtlCol="0">
            <a:spAutoFit/>
          </a:bodyPr>
          <a:lstStyle/>
          <a:p>
            <a:pPr algn="ctr"/>
            <a:r>
              <a:rPr lang="en-US" sz="1100" b="1" dirty="0">
                <a:solidFill>
                  <a:schemeClr val="tx2"/>
                </a:solidFill>
              </a:rPr>
              <a:t>Support:</a:t>
            </a:r>
          </a:p>
          <a:p>
            <a:pPr algn="ctr"/>
            <a:r>
              <a:rPr lang="en-US" sz="1100" b="1" dirty="0">
                <a:solidFill>
                  <a:schemeClr val="tx2"/>
                </a:solidFill>
              </a:rPr>
              <a:t>75%</a:t>
            </a:r>
            <a:endParaRPr lang="en-CA" sz="1100" b="1" dirty="0">
              <a:solidFill>
                <a:schemeClr val="tx2"/>
              </a:solidFill>
            </a:endParaRPr>
          </a:p>
        </p:txBody>
      </p:sp>
      <p:sp>
        <p:nvSpPr>
          <p:cNvPr id="7" name="TextBox 6">
            <a:extLst>
              <a:ext uri="{FF2B5EF4-FFF2-40B4-BE49-F238E27FC236}">
                <a16:creationId xmlns:a16="http://schemas.microsoft.com/office/drawing/2014/main" id="{2279E846-C506-E312-423A-B9579D7DDF41}"/>
              </a:ext>
            </a:extLst>
          </p:cNvPr>
          <p:cNvSpPr txBox="1"/>
          <p:nvPr/>
        </p:nvSpPr>
        <p:spPr bwMode="gray">
          <a:xfrm>
            <a:off x="6464854" y="3637114"/>
            <a:ext cx="972266" cy="430887"/>
          </a:xfrm>
          <a:prstGeom prst="rect">
            <a:avLst/>
          </a:prstGeom>
          <a:noFill/>
        </p:spPr>
        <p:txBody>
          <a:bodyPr wrap="square" rtlCol="0">
            <a:spAutoFit/>
          </a:bodyPr>
          <a:lstStyle/>
          <a:p>
            <a:pPr algn="ctr"/>
            <a:r>
              <a:rPr lang="en-US" sz="1100" b="1" dirty="0">
                <a:solidFill>
                  <a:schemeClr val="tx2"/>
                </a:solidFill>
              </a:rPr>
              <a:t>Oppose:</a:t>
            </a:r>
          </a:p>
          <a:p>
            <a:pPr algn="ctr"/>
            <a:r>
              <a:rPr lang="en-US" sz="1100" b="1" dirty="0">
                <a:solidFill>
                  <a:schemeClr val="tx2"/>
                </a:solidFill>
              </a:rPr>
              <a:t>21%</a:t>
            </a:r>
            <a:endParaRPr lang="en-CA" sz="1100" b="1" dirty="0">
              <a:solidFill>
                <a:schemeClr val="tx2"/>
              </a:solidFill>
            </a:endParaRPr>
          </a:p>
        </p:txBody>
      </p:sp>
      <p:sp>
        <p:nvSpPr>
          <p:cNvPr id="9" name="Left Brace 8">
            <a:extLst>
              <a:ext uri="{FF2B5EF4-FFF2-40B4-BE49-F238E27FC236}">
                <a16:creationId xmlns:a16="http://schemas.microsoft.com/office/drawing/2014/main" id="{3F3FC1BD-204F-28A9-18C9-4FF6084D1248}"/>
              </a:ext>
            </a:extLst>
          </p:cNvPr>
          <p:cNvSpPr/>
          <p:nvPr/>
        </p:nvSpPr>
        <p:spPr bwMode="gray">
          <a:xfrm rot="10800000">
            <a:off x="6376462" y="3489698"/>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Tree>
    <p:extLst>
      <p:ext uri="{BB962C8B-B14F-4D97-AF65-F5344CB8AC3E}">
        <p14:creationId xmlns:p14="http://schemas.microsoft.com/office/powerpoint/2010/main" val="233321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17</a:t>
            </a:fld>
            <a:endParaRPr lang="en-US" dirty="0"/>
          </a:p>
        </p:txBody>
      </p:sp>
      <p:graphicFrame>
        <p:nvGraphicFramePr>
          <p:cNvPr id="5" name="Table 4">
            <a:extLst>
              <a:ext uri="{FF2B5EF4-FFF2-40B4-BE49-F238E27FC236}">
                <a16:creationId xmlns:a16="http://schemas.microsoft.com/office/drawing/2014/main" id="{449C9FCF-7DA8-F143-D70E-1783BCCC4627}"/>
              </a:ext>
            </a:extLst>
          </p:cNvPr>
          <p:cNvGraphicFramePr>
            <a:graphicFrameLocks noGrp="1"/>
          </p:cNvGraphicFramePr>
          <p:nvPr>
            <p:extLst>
              <p:ext uri="{D42A27DB-BD31-4B8C-83A1-F6EECF244321}">
                <p14:modId xmlns:p14="http://schemas.microsoft.com/office/powerpoint/2010/main" val="3878978362"/>
              </p:ext>
            </p:extLst>
          </p:nvPr>
        </p:nvGraphicFramePr>
        <p:xfrm>
          <a:off x="1388041" y="2435988"/>
          <a:ext cx="6245490" cy="2308286"/>
        </p:xfrm>
        <a:graphic>
          <a:graphicData uri="http://schemas.openxmlformats.org/drawingml/2006/table">
            <a:tbl>
              <a:tblPr firstRow="1" bandRow="1">
                <a:tableStyleId>{6E25E649-3F16-4E02-A733-19D2CDBF48F0}</a:tableStyleId>
              </a:tblPr>
              <a:tblGrid>
                <a:gridCol w="5156043">
                  <a:extLst>
                    <a:ext uri="{9D8B030D-6E8A-4147-A177-3AD203B41FA5}">
                      <a16:colId xmlns:a16="http://schemas.microsoft.com/office/drawing/2014/main" val="355737303"/>
                    </a:ext>
                  </a:extLst>
                </a:gridCol>
                <a:gridCol w="1089447">
                  <a:extLst>
                    <a:ext uri="{9D8B030D-6E8A-4147-A177-3AD203B41FA5}">
                      <a16:colId xmlns:a16="http://schemas.microsoft.com/office/drawing/2014/main" val="4100292847"/>
                    </a:ext>
                  </a:extLst>
                </a:gridCol>
              </a:tblGrid>
              <a:tr h="279754">
                <a:tc>
                  <a:txBody>
                    <a:bodyPr/>
                    <a:lstStyle/>
                    <a:p>
                      <a:pPr algn="l"/>
                      <a:r>
                        <a:rPr lang="en-US" sz="1100" b="1" i="0" dirty="0">
                          <a:solidFill>
                            <a:schemeClr val="bg1"/>
                          </a:solidFill>
                        </a:rPr>
                        <a:t>Concerns with recommendation 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rPr>
                        <a:t>% </a:t>
                      </a:r>
                    </a:p>
                    <a:p>
                      <a:pPr algn="ctr"/>
                      <a:r>
                        <a:rPr lang="en-US" sz="1100" dirty="0">
                          <a:solidFill>
                            <a:schemeClr val="bg1"/>
                          </a:solidFill>
                        </a:rPr>
                        <a:t>(n=272)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0898">
                <a:tc>
                  <a:txBody>
                    <a:bodyPr/>
                    <a:lstStyle/>
                    <a:p>
                      <a:pPr algn="l"/>
                      <a:r>
                        <a:rPr lang="en-US" sz="1100" dirty="0">
                          <a:solidFill>
                            <a:schemeClr val="tx1"/>
                          </a:solidFill>
                        </a:rPr>
                        <a:t>Policies should focus on addressing housing affordability for other demographics / everyone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30%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0898">
                <a:tc>
                  <a:txBody>
                    <a:bodyPr/>
                    <a:lstStyle/>
                    <a:p>
                      <a:pPr algn="l"/>
                      <a:r>
                        <a:rPr lang="en-US" sz="1100" dirty="0">
                          <a:solidFill>
                            <a:schemeClr val="tx1"/>
                          </a:solidFill>
                        </a:rPr>
                        <a:t>Equity-deserving populations receive other supports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0898">
                <a:tc>
                  <a:txBody>
                    <a:bodyPr/>
                    <a:lstStyle/>
                    <a:p>
                      <a:pPr algn="l"/>
                      <a:r>
                        <a:rPr lang="en-US" sz="1100" dirty="0">
                          <a:solidFill>
                            <a:schemeClr val="tx1"/>
                          </a:solidFill>
                        </a:rPr>
                        <a:t>Opposed to recommendation (in general)</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20898">
                <a:tc>
                  <a:txBody>
                    <a:bodyPr/>
                    <a:lstStyle/>
                    <a:p>
                      <a:pPr algn="l"/>
                      <a:r>
                        <a:rPr lang="en-US" sz="1100" dirty="0">
                          <a:solidFill>
                            <a:schemeClr val="tx1"/>
                          </a:solidFill>
                        </a:rPr>
                        <a:t>Concerns about implementation / feasibility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6634103"/>
                  </a:ext>
                </a:extLst>
              </a:tr>
              <a:tr h="220898">
                <a:tc>
                  <a:txBody>
                    <a:bodyPr/>
                    <a:lstStyle/>
                    <a:p>
                      <a:pPr algn="l"/>
                      <a:r>
                        <a:rPr lang="en-US" sz="1100" dirty="0">
                          <a:solidFill>
                            <a:schemeClr val="tx1"/>
                          </a:solidFill>
                        </a:rPr>
                        <a:t>Concerns about costs / tax increases / loss of assets for The City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2614600"/>
                  </a:ext>
                </a:extLst>
              </a:tr>
              <a:tr h="220898">
                <a:tc>
                  <a:txBody>
                    <a:bodyPr/>
                    <a:lstStyle/>
                    <a:p>
                      <a:pPr algn="l"/>
                      <a:r>
                        <a:rPr lang="en-US" sz="1100" dirty="0">
                          <a:solidFill>
                            <a:schemeClr val="tx1"/>
                          </a:solidFill>
                        </a:rPr>
                        <a:t>Other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595729"/>
                  </a:ext>
                </a:extLst>
              </a:tr>
              <a:tr h="220898">
                <a:tc>
                  <a:txBody>
                    <a:bodyPr/>
                    <a:lstStyle/>
                    <a:p>
                      <a:pPr algn="l"/>
                      <a:r>
                        <a:rPr lang="en-US" sz="1100" dirty="0">
                          <a:solidFill>
                            <a:schemeClr val="tx1"/>
                          </a:solidFill>
                        </a:rPr>
                        <a:t>Don’t have concerns / agree with recommendation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4484683"/>
                  </a:ext>
                </a:extLst>
              </a:tr>
              <a:tr h="220898">
                <a:tc>
                  <a:txBody>
                    <a:bodyPr/>
                    <a:lstStyle/>
                    <a:p>
                      <a:pPr algn="l"/>
                      <a:r>
                        <a:rPr lang="en-US" sz="1100" dirty="0">
                          <a:solidFill>
                            <a:schemeClr val="tx1"/>
                          </a:solidFill>
                        </a:rPr>
                        <a:t>Don’t know / need more information </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26%</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866444"/>
                  </a:ext>
                </a:extLst>
              </a:tr>
            </a:tbl>
          </a:graphicData>
        </a:graphic>
      </p:graphicFrame>
      <p:sp>
        <p:nvSpPr>
          <p:cNvPr id="10" name="Text Placeholder 4">
            <a:extLst>
              <a:ext uri="{FF2B5EF4-FFF2-40B4-BE49-F238E27FC236}">
                <a16:creationId xmlns:a16="http://schemas.microsoft.com/office/drawing/2014/main" id="{65C51CDD-9401-D7EF-4B87-1D7311B46F93}"/>
              </a:ext>
            </a:extLst>
          </p:cNvPr>
          <p:cNvSpPr txBox="1">
            <a:spLocks/>
          </p:cNvSpPr>
          <p:nvPr/>
        </p:nvSpPr>
        <p:spPr>
          <a:xfrm>
            <a:off x="6775957" y="6442781"/>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Mentions &lt;3% not shown</a:t>
            </a:r>
          </a:p>
        </p:txBody>
      </p:sp>
      <p:sp>
        <p:nvSpPr>
          <p:cNvPr id="11" name="Text Placeholder 4">
            <a:extLst>
              <a:ext uri="{FF2B5EF4-FFF2-40B4-BE49-F238E27FC236}">
                <a16:creationId xmlns:a16="http://schemas.microsoft.com/office/drawing/2014/main" id="{9920F646-283B-C2C7-9873-F036708C7816}"/>
              </a:ext>
            </a:extLst>
          </p:cNvPr>
          <p:cNvSpPr txBox="1">
            <a:spLocks/>
          </p:cNvSpPr>
          <p:nvPr/>
        </p:nvSpPr>
        <p:spPr>
          <a:xfrm>
            <a:off x="6776086" y="5811265"/>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Open-ended comments</a:t>
            </a:r>
          </a:p>
        </p:txBody>
      </p:sp>
      <p:sp>
        <p:nvSpPr>
          <p:cNvPr id="13" name="Text Placeholder 4">
            <a:extLst>
              <a:ext uri="{FF2B5EF4-FFF2-40B4-BE49-F238E27FC236}">
                <a16:creationId xmlns:a16="http://schemas.microsoft.com/office/drawing/2014/main" id="{DBC1B1D7-603C-44CE-710A-B37856386B8E}"/>
              </a:ext>
            </a:extLst>
          </p:cNvPr>
          <p:cNvSpPr txBox="1">
            <a:spLocks/>
          </p:cNvSpPr>
          <p:nvPr/>
        </p:nvSpPr>
        <p:spPr>
          <a:xfrm>
            <a:off x="244856" y="1152052"/>
            <a:ext cx="8531860"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Feeling that housing affordability policies should focus on other demographics, or everyone, was the top concern among those not strongly supporting recommendation 3 (n=272), mentioned by 30% of these respondents.</a:t>
            </a:r>
          </a:p>
        </p:txBody>
      </p:sp>
      <p:sp>
        <p:nvSpPr>
          <p:cNvPr id="8" name="Title 1">
            <a:extLst>
              <a:ext uri="{FF2B5EF4-FFF2-40B4-BE49-F238E27FC236}">
                <a16:creationId xmlns:a16="http://schemas.microsoft.com/office/drawing/2014/main" id="{5528A984-EEB5-87CF-9E51-8B57DA784981}"/>
              </a:ext>
            </a:extLst>
          </p:cNvPr>
          <p:cNvSpPr>
            <a:spLocks noGrp="1"/>
          </p:cNvSpPr>
          <p:nvPr>
            <p:ph type="title"/>
          </p:nvPr>
        </p:nvSpPr>
        <p:spPr>
          <a:xfrm>
            <a:off x="2264818" y="275141"/>
            <a:ext cx="6839714" cy="681881"/>
          </a:xfrm>
        </p:spPr>
        <p:txBody>
          <a:bodyPr>
            <a:noAutofit/>
          </a:bodyPr>
          <a:lstStyle/>
          <a:p>
            <a:r>
              <a:rPr lang="en-US" sz="2200" dirty="0"/>
              <a:t>Concerns with recommendation 3: supply that meets the needs of equity-deserving populations</a:t>
            </a:r>
          </a:p>
        </p:txBody>
      </p:sp>
      <p:sp>
        <p:nvSpPr>
          <p:cNvPr id="7" name="Text Placeholder 4">
            <a:extLst>
              <a:ext uri="{FF2B5EF4-FFF2-40B4-BE49-F238E27FC236}">
                <a16:creationId xmlns:a16="http://schemas.microsoft.com/office/drawing/2014/main" id="{7A3A0733-B422-5DD5-4118-A16B4B3EDB00}"/>
              </a:ext>
            </a:extLst>
          </p:cNvPr>
          <p:cNvSpPr>
            <a:spLocks noGrp="1"/>
          </p:cNvSpPr>
          <p:nvPr>
            <p:ph type="body" sz="quarter" idx="18"/>
          </p:nvPr>
        </p:nvSpPr>
        <p:spPr>
          <a:xfrm>
            <a:off x="365761" y="5992372"/>
            <a:ext cx="6400800" cy="530222"/>
          </a:xfrm>
        </p:spPr>
        <p:txBody>
          <a:bodyPr/>
          <a:lstStyle/>
          <a:p>
            <a:r>
              <a:rPr lang="en-US" dirty="0"/>
              <a:t>Q. What concerns, if any, do you have with this recommendation? </a:t>
            </a:r>
          </a:p>
          <a:p>
            <a:r>
              <a:rPr lang="en-US" dirty="0"/>
              <a:t>Base: Respondents that did not “strongly support” recommendation 3 (n=272)</a:t>
            </a:r>
          </a:p>
        </p:txBody>
      </p:sp>
      <p:sp>
        <p:nvSpPr>
          <p:cNvPr id="2" name="Text Placeholder 4">
            <a:extLst>
              <a:ext uri="{FF2B5EF4-FFF2-40B4-BE49-F238E27FC236}">
                <a16:creationId xmlns:a16="http://schemas.microsoft.com/office/drawing/2014/main" id="{7D492E96-7800-F636-13E4-F6FC77B3C353}"/>
              </a:ext>
            </a:extLst>
          </p:cNvPr>
          <p:cNvSpPr txBox="1">
            <a:spLocks/>
          </p:cNvSpPr>
          <p:nvPr/>
        </p:nvSpPr>
        <p:spPr>
          <a:xfrm>
            <a:off x="6775957" y="6123342"/>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Multiple responses allowed</a:t>
            </a:r>
          </a:p>
        </p:txBody>
      </p:sp>
    </p:spTree>
    <p:extLst>
      <p:ext uri="{BB962C8B-B14F-4D97-AF65-F5344CB8AC3E}">
        <p14:creationId xmlns:p14="http://schemas.microsoft.com/office/powerpoint/2010/main" val="246243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91A-41AE-4735-9E9D-A124AF159C1A}"/>
              </a:ext>
            </a:extLst>
          </p:cNvPr>
          <p:cNvSpPr>
            <a:spLocks noGrp="1"/>
          </p:cNvSpPr>
          <p:nvPr>
            <p:ph type="title"/>
          </p:nvPr>
        </p:nvSpPr>
        <p:spPr>
          <a:xfrm>
            <a:off x="2304288" y="133681"/>
            <a:ext cx="6679692" cy="681881"/>
          </a:xfrm>
        </p:spPr>
        <p:txBody>
          <a:bodyPr>
            <a:noAutofit/>
          </a:bodyPr>
          <a:lstStyle/>
          <a:p>
            <a:r>
              <a:rPr lang="en-US" sz="2800" dirty="0"/>
              <a:t>Perceptions of recommendation 4: </a:t>
            </a:r>
            <a:br>
              <a:rPr lang="en-US" sz="2800" dirty="0"/>
            </a:br>
            <a:r>
              <a:rPr lang="en-US" sz="2800" dirty="0"/>
              <a:t>housing sector partner collaboration</a:t>
            </a:r>
          </a:p>
        </p:txBody>
      </p:sp>
      <p:sp>
        <p:nvSpPr>
          <p:cNvPr id="4" name="Text Placeholder 3">
            <a:extLst>
              <a:ext uri="{FF2B5EF4-FFF2-40B4-BE49-F238E27FC236}">
                <a16:creationId xmlns:a16="http://schemas.microsoft.com/office/drawing/2014/main" id="{8FBF54CD-83BF-42C0-BA34-83A2FB2B8B75}"/>
              </a:ext>
            </a:extLst>
          </p:cNvPr>
          <p:cNvSpPr>
            <a:spLocks noGrp="1"/>
          </p:cNvSpPr>
          <p:nvPr>
            <p:ph type="body" sz="quarter" idx="17"/>
          </p:nvPr>
        </p:nvSpPr>
        <p:spPr/>
        <p:txBody>
          <a:bodyPr/>
          <a:lstStyle/>
          <a:p>
            <a:r>
              <a:rPr lang="en-US" dirty="0"/>
              <a:t>The majority (90%) support the recommendation of bringing together partners in the housing sector, and 59% strongly support it. </a:t>
            </a:r>
          </a:p>
        </p:txBody>
      </p:sp>
      <p:sp>
        <p:nvSpPr>
          <p:cNvPr id="6" name="Slide Number Placeholder 5">
            <a:extLst>
              <a:ext uri="{FF2B5EF4-FFF2-40B4-BE49-F238E27FC236}">
                <a16:creationId xmlns:a16="http://schemas.microsoft.com/office/drawing/2014/main" id="{91C11035-A24A-418D-93A2-220A353E8FB3}"/>
              </a:ext>
            </a:extLst>
          </p:cNvPr>
          <p:cNvSpPr>
            <a:spLocks noGrp="1"/>
          </p:cNvSpPr>
          <p:nvPr>
            <p:ph type="sldNum" sz="quarter" idx="12"/>
          </p:nvPr>
        </p:nvSpPr>
        <p:spPr/>
        <p:txBody>
          <a:bodyPr/>
          <a:lstStyle/>
          <a:p>
            <a:fld id="{104CF250-7820-BD45-8509-7A2D360AA0A5}" type="slidenum">
              <a:rPr lang="en-US" smtClean="0"/>
              <a:t>18</a:t>
            </a:fld>
            <a:endParaRPr lang="en-US"/>
          </a:p>
        </p:txBody>
      </p:sp>
      <p:graphicFrame>
        <p:nvGraphicFramePr>
          <p:cNvPr id="8" name="Chart Placeholder 8">
            <a:extLst>
              <a:ext uri="{FF2B5EF4-FFF2-40B4-BE49-F238E27FC236}">
                <a16:creationId xmlns:a16="http://schemas.microsoft.com/office/drawing/2014/main" id="{16BA718F-037A-4FA8-9816-3FED3D2EC70A}"/>
              </a:ext>
            </a:extLst>
          </p:cNvPr>
          <p:cNvGraphicFramePr>
            <a:graphicFrameLocks noGrp="1"/>
          </p:cNvGraphicFramePr>
          <p:nvPr>
            <p:ph type="chart" sz="quarter" idx="11"/>
            <p:extLst>
              <p:ext uri="{D42A27DB-BD31-4B8C-83A1-F6EECF244321}">
                <p14:modId xmlns:p14="http://schemas.microsoft.com/office/powerpoint/2010/main" val="394403882"/>
              </p:ext>
            </p:extLst>
          </p:nvPr>
        </p:nvGraphicFramePr>
        <p:xfrm>
          <a:off x="908050" y="1985399"/>
          <a:ext cx="7327900" cy="330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9B62D978-620B-4F4A-909F-5674C4EF5376}"/>
              </a:ext>
            </a:extLst>
          </p:cNvPr>
          <p:cNvSpPr>
            <a:spLocks noGrp="1"/>
          </p:cNvSpPr>
          <p:nvPr>
            <p:ph type="body" sz="quarter" idx="18"/>
          </p:nvPr>
        </p:nvSpPr>
        <p:spPr>
          <a:xfrm>
            <a:off x="365760" y="5710413"/>
            <a:ext cx="6560820" cy="843321"/>
          </a:xfrm>
        </p:spPr>
        <p:txBody>
          <a:bodyPr/>
          <a:lstStyle/>
          <a:p>
            <a:r>
              <a:rPr lang="en-US" dirty="0"/>
              <a:t>Q. The Task Force recommended that The City brings together partners in the housing sector to collaborate on developing new housing supply, reducing stigma, and building more awareness in the community about affordable housing, permanent supportive housing, and homelessness. To what extent do you support or oppose this recommendation? </a:t>
            </a:r>
          </a:p>
          <a:p>
            <a:r>
              <a:rPr lang="en-US" dirty="0"/>
              <a:t>Base: Valid respondents (n=500)</a:t>
            </a:r>
          </a:p>
        </p:txBody>
      </p:sp>
      <p:sp>
        <p:nvSpPr>
          <p:cNvPr id="3" name="Left Brace 2">
            <a:extLst>
              <a:ext uri="{FF2B5EF4-FFF2-40B4-BE49-F238E27FC236}">
                <a16:creationId xmlns:a16="http://schemas.microsoft.com/office/drawing/2014/main" id="{0526D5DE-6196-6F79-6487-31B3902E3A2A}"/>
              </a:ext>
            </a:extLst>
          </p:cNvPr>
          <p:cNvSpPr/>
          <p:nvPr/>
        </p:nvSpPr>
        <p:spPr bwMode="gray">
          <a:xfrm rot="10800000">
            <a:off x="6376462" y="2662692"/>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5" name="TextBox 4">
            <a:extLst>
              <a:ext uri="{FF2B5EF4-FFF2-40B4-BE49-F238E27FC236}">
                <a16:creationId xmlns:a16="http://schemas.microsoft.com/office/drawing/2014/main" id="{0D2BC57B-DB51-C4D7-5627-C6F089938FA4}"/>
              </a:ext>
            </a:extLst>
          </p:cNvPr>
          <p:cNvSpPr txBox="1"/>
          <p:nvPr/>
        </p:nvSpPr>
        <p:spPr bwMode="gray">
          <a:xfrm>
            <a:off x="6452662" y="2819251"/>
            <a:ext cx="972266" cy="430887"/>
          </a:xfrm>
          <a:prstGeom prst="rect">
            <a:avLst/>
          </a:prstGeom>
          <a:noFill/>
        </p:spPr>
        <p:txBody>
          <a:bodyPr wrap="square" rtlCol="0">
            <a:spAutoFit/>
          </a:bodyPr>
          <a:lstStyle/>
          <a:p>
            <a:pPr algn="ctr"/>
            <a:r>
              <a:rPr lang="en-US" sz="1100" b="1" dirty="0">
                <a:solidFill>
                  <a:schemeClr val="tx2"/>
                </a:solidFill>
              </a:rPr>
              <a:t>Support:</a:t>
            </a:r>
          </a:p>
          <a:p>
            <a:pPr algn="ctr"/>
            <a:r>
              <a:rPr lang="en-US" sz="1100" b="1" dirty="0">
                <a:solidFill>
                  <a:schemeClr val="tx2"/>
                </a:solidFill>
              </a:rPr>
              <a:t>90%</a:t>
            </a:r>
            <a:endParaRPr lang="en-CA" sz="1100" b="1" dirty="0">
              <a:solidFill>
                <a:schemeClr val="tx2"/>
              </a:solidFill>
            </a:endParaRPr>
          </a:p>
        </p:txBody>
      </p:sp>
      <p:sp>
        <p:nvSpPr>
          <p:cNvPr id="7" name="TextBox 6">
            <a:extLst>
              <a:ext uri="{FF2B5EF4-FFF2-40B4-BE49-F238E27FC236}">
                <a16:creationId xmlns:a16="http://schemas.microsoft.com/office/drawing/2014/main" id="{32373297-5814-64D3-EA09-46D3547A7133}"/>
              </a:ext>
            </a:extLst>
          </p:cNvPr>
          <p:cNvSpPr txBox="1"/>
          <p:nvPr/>
        </p:nvSpPr>
        <p:spPr bwMode="gray">
          <a:xfrm>
            <a:off x="6464854" y="3637114"/>
            <a:ext cx="972266" cy="430887"/>
          </a:xfrm>
          <a:prstGeom prst="rect">
            <a:avLst/>
          </a:prstGeom>
          <a:noFill/>
        </p:spPr>
        <p:txBody>
          <a:bodyPr wrap="square" rtlCol="0">
            <a:spAutoFit/>
          </a:bodyPr>
          <a:lstStyle/>
          <a:p>
            <a:pPr algn="ctr"/>
            <a:r>
              <a:rPr lang="en-US" sz="1100" b="1" dirty="0">
                <a:solidFill>
                  <a:schemeClr val="tx2"/>
                </a:solidFill>
              </a:rPr>
              <a:t>Oppose:</a:t>
            </a:r>
          </a:p>
          <a:p>
            <a:pPr algn="ctr"/>
            <a:r>
              <a:rPr lang="en-US" sz="1100" b="1" dirty="0">
                <a:solidFill>
                  <a:schemeClr val="tx2"/>
                </a:solidFill>
              </a:rPr>
              <a:t> 8%*</a:t>
            </a:r>
            <a:endParaRPr lang="en-CA" sz="1100" b="1" dirty="0">
              <a:solidFill>
                <a:schemeClr val="tx2"/>
              </a:solidFill>
            </a:endParaRPr>
          </a:p>
        </p:txBody>
      </p:sp>
      <p:sp>
        <p:nvSpPr>
          <p:cNvPr id="9" name="Left Brace 8">
            <a:extLst>
              <a:ext uri="{FF2B5EF4-FFF2-40B4-BE49-F238E27FC236}">
                <a16:creationId xmlns:a16="http://schemas.microsoft.com/office/drawing/2014/main" id="{AD374F25-5C05-FB44-DF4B-0DCAF1808B98}"/>
              </a:ext>
            </a:extLst>
          </p:cNvPr>
          <p:cNvSpPr/>
          <p:nvPr/>
        </p:nvSpPr>
        <p:spPr bwMode="gray">
          <a:xfrm rot="10800000">
            <a:off x="6376462" y="3489698"/>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10" name="Text Placeholder 5">
            <a:extLst>
              <a:ext uri="{FF2B5EF4-FFF2-40B4-BE49-F238E27FC236}">
                <a16:creationId xmlns:a16="http://schemas.microsoft.com/office/drawing/2014/main" id="{CA99C2EE-EAC8-82A2-75A1-5126233A3A97}"/>
              </a:ext>
            </a:extLst>
          </p:cNvPr>
          <p:cNvSpPr>
            <a:spLocks noGrp="1"/>
          </p:cNvSpPr>
          <p:nvPr>
            <p:ph type="body" sz="quarter" idx="19"/>
          </p:nvPr>
        </p:nvSpPr>
        <p:spPr>
          <a:xfrm>
            <a:off x="6965949" y="6227892"/>
            <a:ext cx="1911351" cy="268283"/>
          </a:xfrm>
        </p:spPr>
        <p:txBody>
          <a:bodyPr/>
          <a:lstStyle/>
          <a:p>
            <a:r>
              <a:rPr lang="en-US" b="0" dirty="0">
                <a:solidFill>
                  <a:srgbClr val="4B4F55"/>
                </a:solidFill>
              </a:rPr>
              <a:t>*Rounding</a:t>
            </a:r>
          </a:p>
        </p:txBody>
      </p:sp>
    </p:spTree>
    <p:extLst>
      <p:ext uri="{BB962C8B-B14F-4D97-AF65-F5344CB8AC3E}">
        <p14:creationId xmlns:p14="http://schemas.microsoft.com/office/powerpoint/2010/main" val="2124185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19</a:t>
            </a:fld>
            <a:endParaRPr lang="en-US" dirty="0"/>
          </a:p>
        </p:txBody>
      </p:sp>
      <p:sp>
        <p:nvSpPr>
          <p:cNvPr id="10" name="Text Placeholder 4">
            <a:extLst>
              <a:ext uri="{FF2B5EF4-FFF2-40B4-BE49-F238E27FC236}">
                <a16:creationId xmlns:a16="http://schemas.microsoft.com/office/drawing/2014/main" id="{65C51CDD-9401-D7EF-4B87-1D7311B46F93}"/>
              </a:ext>
            </a:extLst>
          </p:cNvPr>
          <p:cNvSpPr txBox="1">
            <a:spLocks/>
          </p:cNvSpPr>
          <p:nvPr/>
        </p:nvSpPr>
        <p:spPr>
          <a:xfrm>
            <a:off x="6775957" y="6442781"/>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Mentions &lt;3% not shown</a:t>
            </a:r>
          </a:p>
        </p:txBody>
      </p:sp>
      <p:sp>
        <p:nvSpPr>
          <p:cNvPr id="11" name="Text Placeholder 4">
            <a:extLst>
              <a:ext uri="{FF2B5EF4-FFF2-40B4-BE49-F238E27FC236}">
                <a16:creationId xmlns:a16="http://schemas.microsoft.com/office/drawing/2014/main" id="{9920F646-283B-C2C7-9873-F036708C7816}"/>
              </a:ext>
            </a:extLst>
          </p:cNvPr>
          <p:cNvSpPr txBox="1">
            <a:spLocks/>
          </p:cNvSpPr>
          <p:nvPr/>
        </p:nvSpPr>
        <p:spPr>
          <a:xfrm>
            <a:off x="6776086" y="5795298"/>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Open-ended comments</a:t>
            </a:r>
          </a:p>
        </p:txBody>
      </p:sp>
      <p:sp>
        <p:nvSpPr>
          <p:cNvPr id="13" name="Text Placeholder 4">
            <a:extLst>
              <a:ext uri="{FF2B5EF4-FFF2-40B4-BE49-F238E27FC236}">
                <a16:creationId xmlns:a16="http://schemas.microsoft.com/office/drawing/2014/main" id="{DBC1B1D7-603C-44CE-710A-B37856386B8E}"/>
              </a:ext>
            </a:extLst>
          </p:cNvPr>
          <p:cNvSpPr txBox="1">
            <a:spLocks/>
          </p:cNvSpPr>
          <p:nvPr/>
        </p:nvSpPr>
        <p:spPr>
          <a:xfrm>
            <a:off x="244856" y="1152052"/>
            <a:ext cx="8531860"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Of those not strongly supporting recommendation 4 (n=200), concerns about people taking advantage of the system (10%), implementation or feasibility (9%) as well as costs or tax increases (8%) were the top mentioned reasons.</a:t>
            </a:r>
            <a:endParaRPr lang="en-US" sz="1400" i="1" dirty="0"/>
          </a:p>
        </p:txBody>
      </p:sp>
      <p:sp>
        <p:nvSpPr>
          <p:cNvPr id="8" name="Title 1">
            <a:extLst>
              <a:ext uri="{FF2B5EF4-FFF2-40B4-BE49-F238E27FC236}">
                <a16:creationId xmlns:a16="http://schemas.microsoft.com/office/drawing/2014/main" id="{5528A984-EEB5-87CF-9E51-8B57DA784981}"/>
              </a:ext>
            </a:extLst>
          </p:cNvPr>
          <p:cNvSpPr>
            <a:spLocks noGrp="1"/>
          </p:cNvSpPr>
          <p:nvPr>
            <p:ph type="title"/>
          </p:nvPr>
        </p:nvSpPr>
        <p:spPr>
          <a:xfrm>
            <a:off x="2304287" y="139275"/>
            <a:ext cx="6775705" cy="681881"/>
          </a:xfrm>
        </p:spPr>
        <p:txBody>
          <a:bodyPr>
            <a:noAutofit/>
          </a:bodyPr>
          <a:lstStyle/>
          <a:p>
            <a:r>
              <a:rPr lang="en-US" sz="2800" dirty="0"/>
              <a:t>Concerns with recommendation 4: </a:t>
            </a:r>
            <a:br>
              <a:rPr lang="en-US" sz="2800" dirty="0"/>
            </a:br>
            <a:r>
              <a:rPr lang="en-US" sz="2800" dirty="0"/>
              <a:t>housing sector partner collaboration</a:t>
            </a:r>
          </a:p>
        </p:txBody>
      </p:sp>
      <p:sp>
        <p:nvSpPr>
          <p:cNvPr id="7" name="Text Placeholder 4">
            <a:extLst>
              <a:ext uri="{FF2B5EF4-FFF2-40B4-BE49-F238E27FC236}">
                <a16:creationId xmlns:a16="http://schemas.microsoft.com/office/drawing/2014/main" id="{AEED17F7-6002-65F9-320D-4A3356FFDC65}"/>
              </a:ext>
            </a:extLst>
          </p:cNvPr>
          <p:cNvSpPr>
            <a:spLocks noGrp="1"/>
          </p:cNvSpPr>
          <p:nvPr>
            <p:ph type="body" sz="quarter" idx="18"/>
          </p:nvPr>
        </p:nvSpPr>
        <p:spPr>
          <a:xfrm>
            <a:off x="375157" y="6063581"/>
            <a:ext cx="6400800" cy="530222"/>
          </a:xfrm>
        </p:spPr>
        <p:txBody>
          <a:bodyPr/>
          <a:lstStyle/>
          <a:p>
            <a:r>
              <a:rPr lang="en-US" dirty="0"/>
              <a:t>Q. What concerns, if any, do you have with this recommendation? </a:t>
            </a:r>
          </a:p>
          <a:p>
            <a:r>
              <a:rPr lang="en-US" dirty="0"/>
              <a:t>Base: Respondents that did not “strongly support” recommendation 4 (n=200)</a:t>
            </a:r>
          </a:p>
        </p:txBody>
      </p:sp>
      <p:sp>
        <p:nvSpPr>
          <p:cNvPr id="2" name="Text Placeholder 4">
            <a:extLst>
              <a:ext uri="{FF2B5EF4-FFF2-40B4-BE49-F238E27FC236}">
                <a16:creationId xmlns:a16="http://schemas.microsoft.com/office/drawing/2014/main" id="{A5F4B20E-ECE7-BFD6-255A-D68DF85C90B0}"/>
              </a:ext>
            </a:extLst>
          </p:cNvPr>
          <p:cNvSpPr txBox="1">
            <a:spLocks/>
          </p:cNvSpPr>
          <p:nvPr/>
        </p:nvSpPr>
        <p:spPr>
          <a:xfrm>
            <a:off x="6775957" y="6123342"/>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Multiple responses allowed</a:t>
            </a:r>
          </a:p>
        </p:txBody>
      </p:sp>
      <p:graphicFrame>
        <p:nvGraphicFramePr>
          <p:cNvPr id="4" name="Table 3">
            <a:extLst>
              <a:ext uri="{FF2B5EF4-FFF2-40B4-BE49-F238E27FC236}">
                <a16:creationId xmlns:a16="http://schemas.microsoft.com/office/drawing/2014/main" id="{38710841-8BBA-82E7-F402-39556483F6FB}"/>
              </a:ext>
            </a:extLst>
          </p:cNvPr>
          <p:cNvGraphicFramePr>
            <a:graphicFrameLocks noGrp="1"/>
          </p:cNvGraphicFramePr>
          <p:nvPr>
            <p:extLst>
              <p:ext uri="{D42A27DB-BD31-4B8C-83A1-F6EECF244321}">
                <p14:modId xmlns:p14="http://schemas.microsoft.com/office/powerpoint/2010/main" val="2106923382"/>
              </p:ext>
            </p:extLst>
          </p:nvPr>
        </p:nvGraphicFramePr>
        <p:xfrm>
          <a:off x="1388041" y="1960485"/>
          <a:ext cx="6245489" cy="3748056"/>
        </p:xfrm>
        <a:graphic>
          <a:graphicData uri="http://schemas.openxmlformats.org/drawingml/2006/table">
            <a:tbl>
              <a:tblPr firstRow="1" bandRow="1">
                <a:tableStyleId>{6E25E649-3F16-4E02-A733-19D2CDBF48F0}</a:tableStyleId>
              </a:tblPr>
              <a:tblGrid>
                <a:gridCol w="5156042">
                  <a:extLst>
                    <a:ext uri="{9D8B030D-6E8A-4147-A177-3AD203B41FA5}">
                      <a16:colId xmlns:a16="http://schemas.microsoft.com/office/drawing/2014/main" val="355737303"/>
                    </a:ext>
                  </a:extLst>
                </a:gridCol>
                <a:gridCol w="1089447">
                  <a:extLst>
                    <a:ext uri="{9D8B030D-6E8A-4147-A177-3AD203B41FA5}">
                      <a16:colId xmlns:a16="http://schemas.microsoft.com/office/drawing/2014/main" val="4100292847"/>
                    </a:ext>
                  </a:extLst>
                </a:gridCol>
              </a:tblGrid>
              <a:tr h="279754">
                <a:tc>
                  <a:txBody>
                    <a:bodyPr/>
                    <a:lstStyle/>
                    <a:p>
                      <a:pPr algn="l"/>
                      <a:r>
                        <a:rPr lang="en-US" sz="1100" b="1" i="0" dirty="0">
                          <a:solidFill>
                            <a:schemeClr val="bg1"/>
                          </a:solidFill>
                        </a:rPr>
                        <a:t>Concerns with recommendation 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rPr>
                        <a:t>% </a:t>
                      </a:r>
                    </a:p>
                    <a:p>
                      <a:pPr algn="ctr"/>
                      <a:r>
                        <a:rPr lang="en-US" sz="1100" dirty="0">
                          <a:solidFill>
                            <a:schemeClr val="bg1"/>
                          </a:solidFill>
                        </a:rPr>
                        <a:t>(n=200)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0898">
                <a:tc>
                  <a:txBody>
                    <a:bodyPr/>
                    <a:lstStyle/>
                    <a:p>
                      <a:pPr algn="l"/>
                      <a:r>
                        <a:rPr lang="en-US" sz="1100" dirty="0">
                          <a:solidFill>
                            <a:schemeClr val="tx1"/>
                          </a:solidFill>
                        </a:rPr>
                        <a:t>Concerns about people (residents, homeowners, homebuilders, </a:t>
                      </a:r>
                      <a:r>
                        <a:rPr lang="en-US" sz="1100" dirty="0" err="1">
                          <a:solidFill>
                            <a:schemeClr val="tx1"/>
                          </a:solidFill>
                        </a:rPr>
                        <a:t>etc</a:t>
                      </a:r>
                      <a:r>
                        <a:rPr lang="en-US" sz="1100" dirty="0">
                          <a:solidFill>
                            <a:schemeClr val="tx1"/>
                          </a:solidFill>
                        </a:rPr>
                        <a:t>) taking advantage of the system</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10%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0898">
                <a:tc>
                  <a:txBody>
                    <a:bodyPr/>
                    <a:lstStyle/>
                    <a:p>
                      <a:pPr algn="l"/>
                      <a:r>
                        <a:rPr lang="en-US" sz="1100" dirty="0">
                          <a:solidFill>
                            <a:schemeClr val="tx1"/>
                          </a:solidFill>
                        </a:rPr>
                        <a:t>Concerns about implementation / feasibility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0898">
                <a:tc>
                  <a:txBody>
                    <a:bodyPr/>
                    <a:lstStyle/>
                    <a:p>
                      <a:pPr algn="l"/>
                      <a:r>
                        <a:rPr lang="en-US" sz="1100" dirty="0">
                          <a:solidFill>
                            <a:schemeClr val="tx1"/>
                          </a:solidFill>
                        </a:rPr>
                        <a:t>Concerns about costs / tax increases / loss of assets for The City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20898">
                <a:tc>
                  <a:txBody>
                    <a:bodyPr/>
                    <a:lstStyle/>
                    <a:p>
                      <a:pPr algn="l"/>
                      <a:r>
                        <a:rPr lang="en-US" sz="1100" dirty="0">
                          <a:solidFill>
                            <a:schemeClr val="tx1"/>
                          </a:solidFill>
                        </a:rPr>
                        <a:t>Policies should focus on addressing housing affordability for other demographics / everyone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6%</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6634103"/>
                  </a:ext>
                </a:extLst>
              </a:tr>
              <a:tr h="220898">
                <a:tc>
                  <a:txBody>
                    <a:bodyPr/>
                    <a:lstStyle/>
                    <a:p>
                      <a:pPr algn="l"/>
                      <a:r>
                        <a:rPr lang="en-US" sz="1100" dirty="0">
                          <a:solidFill>
                            <a:schemeClr val="tx1"/>
                          </a:solidFill>
                        </a:rPr>
                        <a:t>Opposed to recommendation (in general)</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2614600"/>
                  </a:ext>
                </a:extLst>
              </a:tr>
              <a:tr h="220898">
                <a:tc>
                  <a:txBody>
                    <a:bodyPr/>
                    <a:lstStyle/>
                    <a:p>
                      <a:pPr algn="l"/>
                      <a:r>
                        <a:rPr lang="en-US" sz="1100" dirty="0">
                          <a:solidFill>
                            <a:schemeClr val="tx1"/>
                          </a:solidFill>
                        </a:rPr>
                        <a:t>Concerns about new housing actually being affordable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968797"/>
                  </a:ext>
                </a:extLst>
              </a:tr>
              <a:tr h="220898">
                <a:tc>
                  <a:txBody>
                    <a:bodyPr/>
                    <a:lstStyle/>
                    <a:p>
                      <a:pPr algn="l"/>
                      <a:r>
                        <a:rPr lang="en-US" sz="1100" dirty="0">
                          <a:solidFill>
                            <a:schemeClr val="tx1"/>
                          </a:solidFill>
                        </a:rPr>
                        <a:t>Concerns that this will not fix homelessness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595729"/>
                  </a:ext>
                </a:extLst>
              </a:tr>
              <a:tr h="220898">
                <a:tc>
                  <a:txBody>
                    <a:bodyPr/>
                    <a:lstStyle/>
                    <a:p>
                      <a:pPr algn="l"/>
                      <a:r>
                        <a:rPr lang="en-US" sz="1100" dirty="0">
                          <a:solidFill>
                            <a:schemeClr val="tx1"/>
                          </a:solidFill>
                        </a:rPr>
                        <a:t>Population density / overcrowding / infrastructure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4484683"/>
                  </a:ext>
                </a:extLst>
              </a:tr>
              <a:tr h="220898">
                <a:tc>
                  <a:txBody>
                    <a:bodyPr/>
                    <a:lstStyle/>
                    <a:p>
                      <a:pPr algn="l"/>
                      <a:r>
                        <a:rPr lang="en-US" sz="1100" dirty="0">
                          <a:solidFill>
                            <a:schemeClr val="tx1"/>
                          </a:solidFill>
                        </a:rPr>
                        <a:t>Lack of trust in government / ability of government to solve issue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4866444"/>
                  </a:ext>
                </a:extLst>
              </a:tr>
              <a:tr h="220898">
                <a:tc>
                  <a:txBody>
                    <a:bodyPr/>
                    <a:lstStyle/>
                    <a:p>
                      <a:pPr algn="l"/>
                      <a:r>
                        <a:rPr lang="en-US" sz="1100" dirty="0">
                          <a:solidFill>
                            <a:schemeClr val="tx1"/>
                          </a:solidFill>
                        </a:rPr>
                        <a:t>House prices / market value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3163258"/>
                  </a:ext>
                </a:extLst>
              </a:tr>
              <a:tr h="220898">
                <a:tc>
                  <a:txBody>
                    <a:bodyPr/>
                    <a:lstStyle/>
                    <a:p>
                      <a:pPr algn="l"/>
                      <a:r>
                        <a:rPr lang="en-US" sz="1100" dirty="0">
                          <a:solidFill>
                            <a:schemeClr val="tx1"/>
                          </a:solidFill>
                        </a:rPr>
                        <a:t>Safety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7721380"/>
                  </a:ext>
                </a:extLst>
              </a:tr>
              <a:tr h="220898">
                <a:tc>
                  <a:txBody>
                    <a:bodyPr/>
                    <a:lstStyle/>
                    <a:p>
                      <a:pPr algn="l"/>
                      <a:r>
                        <a:rPr lang="en-US" sz="1100" dirty="0">
                          <a:solidFill>
                            <a:schemeClr val="tx1"/>
                          </a:solidFill>
                        </a:rPr>
                        <a:t>Other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9853100"/>
                  </a:ext>
                </a:extLst>
              </a:tr>
              <a:tr h="220898">
                <a:tc>
                  <a:txBody>
                    <a:bodyPr/>
                    <a:lstStyle/>
                    <a:p>
                      <a:pPr algn="l"/>
                      <a:r>
                        <a:rPr lang="en-US" sz="1100" dirty="0">
                          <a:solidFill>
                            <a:schemeClr val="tx1"/>
                          </a:solidFill>
                        </a:rPr>
                        <a:t>Don’t have concerns / agree with recommendation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12%</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2241899"/>
                  </a:ext>
                </a:extLst>
              </a:tr>
              <a:tr h="220898">
                <a:tc>
                  <a:txBody>
                    <a:bodyPr/>
                    <a:lstStyle/>
                    <a:p>
                      <a:pPr algn="l"/>
                      <a:r>
                        <a:rPr lang="en-US" sz="1100" dirty="0">
                          <a:solidFill>
                            <a:schemeClr val="tx1"/>
                          </a:solidFill>
                        </a:rPr>
                        <a:t>Don’t know / need more information </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28%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885112"/>
                  </a:ext>
                </a:extLst>
              </a:tr>
            </a:tbl>
          </a:graphicData>
        </a:graphic>
      </p:graphicFrame>
    </p:spTree>
    <p:extLst>
      <p:ext uri="{BB962C8B-B14F-4D97-AF65-F5344CB8AC3E}">
        <p14:creationId xmlns:p14="http://schemas.microsoft.com/office/powerpoint/2010/main" val="385767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BAA5-6989-15F2-8009-1AFDA535D857}"/>
              </a:ext>
            </a:extLst>
          </p:cNvPr>
          <p:cNvSpPr>
            <a:spLocks noGrp="1"/>
          </p:cNvSpPr>
          <p:nvPr>
            <p:ph type="title"/>
          </p:nvPr>
        </p:nvSpPr>
        <p:spPr/>
        <p:txBody>
          <a:bodyPr/>
          <a:lstStyle/>
          <a:p>
            <a:r>
              <a:rPr lang="en-US" dirty="0"/>
              <a:t>Acknowledgements</a:t>
            </a:r>
          </a:p>
        </p:txBody>
      </p:sp>
      <p:sp>
        <p:nvSpPr>
          <p:cNvPr id="4" name="Slide Number Placeholder 3">
            <a:extLst>
              <a:ext uri="{FF2B5EF4-FFF2-40B4-BE49-F238E27FC236}">
                <a16:creationId xmlns:a16="http://schemas.microsoft.com/office/drawing/2014/main" id="{9208FD2D-30F4-7422-DC3A-AD89E5321524}"/>
              </a:ext>
            </a:extLst>
          </p:cNvPr>
          <p:cNvSpPr>
            <a:spLocks noGrp="1"/>
          </p:cNvSpPr>
          <p:nvPr>
            <p:ph type="sldNum" sz="quarter" idx="12"/>
          </p:nvPr>
        </p:nvSpPr>
        <p:spPr/>
        <p:txBody>
          <a:bodyPr/>
          <a:lstStyle/>
          <a:p>
            <a:fld id="{104CF250-7820-BD45-8509-7A2D360AA0A5}" type="slidenum">
              <a:rPr lang="en-US" smtClean="0"/>
              <a:t>2</a:t>
            </a:fld>
            <a:endParaRPr lang="en-US"/>
          </a:p>
        </p:txBody>
      </p:sp>
      <p:sp>
        <p:nvSpPr>
          <p:cNvPr id="5" name="Rectangle 4">
            <a:extLst>
              <a:ext uri="{FF2B5EF4-FFF2-40B4-BE49-F238E27FC236}">
                <a16:creationId xmlns:a16="http://schemas.microsoft.com/office/drawing/2014/main" id="{54A151D2-3F21-CF33-8B62-A6D66DDD7AEA}"/>
              </a:ext>
            </a:extLst>
          </p:cNvPr>
          <p:cNvSpPr/>
          <p:nvPr/>
        </p:nvSpPr>
        <p:spPr>
          <a:xfrm>
            <a:off x="2421586" y="2393836"/>
            <a:ext cx="4385179" cy="253383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B1B98DC-168F-7CEB-DC92-1B2007BEA077}"/>
              </a:ext>
            </a:extLst>
          </p:cNvPr>
          <p:cNvSpPr>
            <a:spLocks noGrp="1"/>
          </p:cNvSpPr>
          <p:nvPr>
            <p:ph type="body" sz="quarter" idx="16"/>
          </p:nvPr>
        </p:nvSpPr>
        <p:spPr>
          <a:xfrm>
            <a:off x="2585545" y="2576715"/>
            <a:ext cx="4080116" cy="2163029"/>
          </a:xfrm>
        </p:spPr>
        <p:txBody>
          <a:bodyPr/>
          <a:lstStyle/>
          <a:p>
            <a:pPr marL="0" indent="0">
              <a:buNone/>
            </a:pPr>
            <a:r>
              <a:rPr lang="en-CA" sz="1600" b="1" dirty="0">
                <a:solidFill>
                  <a:schemeClr val="accent1"/>
                </a:solidFill>
              </a:rPr>
              <a:t>Land Acknowledgement</a:t>
            </a:r>
          </a:p>
          <a:p>
            <a:pPr marL="0" indent="0">
              <a:buNone/>
            </a:pPr>
            <a:r>
              <a:rPr lang="en-US" baseline="0" dirty="0">
                <a:solidFill>
                  <a:srgbClr val="4B4F55"/>
                </a:solidFill>
              </a:rPr>
              <a:t>In the spirit of Reconciliation, we acknowledge that we live and work on the traditional territories of the Blackfoot Confederacy (</a:t>
            </a:r>
            <a:r>
              <a:rPr lang="en-US" baseline="0" dirty="0" err="1">
                <a:solidFill>
                  <a:srgbClr val="4B4F55"/>
                </a:solidFill>
              </a:rPr>
              <a:t>Siksika</a:t>
            </a:r>
            <a:r>
              <a:rPr lang="en-US" baseline="0" dirty="0">
                <a:solidFill>
                  <a:srgbClr val="4B4F55"/>
                </a:solidFill>
              </a:rPr>
              <a:t>, Kainai, Piikani), the Tsuut’ina, the </a:t>
            </a:r>
            <a:r>
              <a:rPr lang="en-US" baseline="0" dirty="0" err="1">
                <a:solidFill>
                  <a:srgbClr val="4B4F55"/>
                </a:solidFill>
              </a:rPr>
              <a:t>Îyâxe</a:t>
            </a:r>
            <a:r>
              <a:rPr lang="en-US" baseline="0" dirty="0">
                <a:solidFill>
                  <a:srgbClr val="4B4F55"/>
                </a:solidFill>
              </a:rPr>
              <a:t> </a:t>
            </a:r>
            <a:r>
              <a:rPr lang="en-US" baseline="0" dirty="0" err="1">
                <a:solidFill>
                  <a:srgbClr val="4B4F55"/>
                </a:solidFill>
              </a:rPr>
              <a:t>Nakoda</a:t>
            </a:r>
            <a:r>
              <a:rPr lang="en-US" baseline="0" dirty="0">
                <a:solidFill>
                  <a:srgbClr val="4B4F55"/>
                </a:solidFill>
              </a:rPr>
              <a:t> Nations (</a:t>
            </a:r>
            <a:r>
              <a:rPr lang="en-US" baseline="0" dirty="0" err="1">
                <a:solidFill>
                  <a:srgbClr val="4B4F55"/>
                </a:solidFill>
              </a:rPr>
              <a:t>Bearspaw</a:t>
            </a:r>
            <a:r>
              <a:rPr lang="en-US" baseline="0" dirty="0">
                <a:solidFill>
                  <a:srgbClr val="4B4F55"/>
                </a:solidFill>
              </a:rPr>
              <a:t>, </a:t>
            </a:r>
            <a:r>
              <a:rPr lang="en-US" baseline="0" dirty="0" err="1">
                <a:solidFill>
                  <a:srgbClr val="4B4F55"/>
                </a:solidFill>
              </a:rPr>
              <a:t>Chiniki</a:t>
            </a:r>
            <a:r>
              <a:rPr lang="en-US" baseline="0" dirty="0">
                <a:solidFill>
                  <a:srgbClr val="4B4F55"/>
                </a:solidFill>
              </a:rPr>
              <a:t>, </a:t>
            </a:r>
            <a:r>
              <a:rPr lang="en-US" baseline="0" dirty="0" err="1">
                <a:solidFill>
                  <a:srgbClr val="4B4F55"/>
                </a:solidFill>
              </a:rPr>
              <a:t>Goodstoney</a:t>
            </a:r>
            <a:r>
              <a:rPr lang="en-US" baseline="0" dirty="0">
                <a:solidFill>
                  <a:srgbClr val="4B4F55"/>
                </a:solidFill>
              </a:rPr>
              <a:t>), the Métis Nation (Region 3), and all people who make their homes in the Treaty 7 region of Southern Alberta. We acknowledge all Indigenous urban Calgarians who have made Calgary their home.</a:t>
            </a:r>
            <a:endParaRPr lang="en-US" b="1" baseline="0" dirty="0">
              <a:solidFill>
                <a:srgbClr val="4B4F55"/>
              </a:solidFill>
            </a:endParaRPr>
          </a:p>
        </p:txBody>
      </p:sp>
    </p:spTree>
    <p:extLst>
      <p:ext uri="{BB962C8B-B14F-4D97-AF65-F5344CB8AC3E}">
        <p14:creationId xmlns:p14="http://schemas.microsoft.com/office/powerpoint/2010/main" val="3877062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91A-41AE-4735-9E9D-A124AF159C1A}"/>
              </a:ext>
            </a:extLst>
          </p:cNvPr>
          <p:cNvSpPr>
            <a:spLocks noGrp="1"/>
          </p:cNvSpPr>
          <p:nvPr>
            <p:ph type="title"/>
          </p:nvPr>
        </p:nvSpPr>
        <p:spPr>
          <a:xfrm>
            <a:off x="2249424" y="224525"/>
            <a:ext cx="6839712" cy="681881"/>
          </a:xfrm>
        </p:spPr>
        <p:txBody>
          <a:bodyPr>
            <a:noAutofit/>
          </a:bodyPr>
          <a:lstStyle/>
          <a:p>
            <a:r>
              <a:rPr lang="en-US" sz="2400" dirty="0"/>
              <a:t>Recommendation 5: increase investment to support affordable housing providers</a:t>
            </a:r>
          </a:p>
        </p:txBody>
      </p:sp>
      <p:sp>
        <p:nvSpPr>
          <p:cNvPr id="4" name="Text Placeholder 3">
            <a:extLst>
              <a:ext uri="{FF2B5EF4-FFF2-40B4-BE49-F238E27FC236}">
                <a16:creationId xmlns:a16="http://schemas.microsoft.com/office/drawing/2014/main" id="{8FBF54CD-83BF-42C0-BA34-83A2FB2B8B75}"/>
              </a:ext>
            </a:extLst>
          </p:cNvPr>
          <p:cNvSpPr>
            <a:spLocks noGrp="1"/>
          </p:cNvSpPr>
          <p:nvPr>
            <p:ph type="body" sz="quarter" idx="17"/>
          </p:nvPr>
        </p:nvSpPr>
        <p:spPr/>
        <p:txBody>
          <a:bodyPr/>
          <a:lstStyle/>
          <a:p>
            <a:r>
              <a:rPr lang="en-US" dirty="0"/>
              <a:t>82% support the recommendation to increase investment to support affordable housing providers, with 49% strongly agreeing. </a:t>
            </a:r>
          </a:p>
        </p:txBody>
      </p:sp>
      <p:sp>
        <p:nvSpPr>
          <p:cNvPr id="6" name="Slide Number Placeholder 5">
            <a:extLst>
              <a:ext uri="{FF2B5EF4-FFF2-40B4-BE49-F238E27FC236}">
                <a16:creationId xmlns:a16="http://schemas.microsoft.com/office/drawing/2014/main" id="{91C11035-A24A-418D-93A2-220A353E8FB3}"/>
              </a:ext>
            </a:extLst>
          </p:cNvPr>
          <p:cNvSpPr>
            <a:spLocks noGrp="1"/>
          </p:cNvSpPr>
          <p:nvPr>
            <p:ph type="sldNum" sz="quarter" idx="12"/>
          </p:nvPr>
        </p:nvSpPr>
        <p:spPr/>
        <p:txBody>
          <a:bodyPr/>
          <a:lstStyle/>
          <a:p>
            <a:fld id="{104CF250-7820-BD45-8509-7A2D360AA0A5}" type="slidenum">
              <a:rPr lang="en-US" smtClean="0"/>
              <a:t>20</a:t>
            </a:fld>
            <a:endParaRPr lang="en-US"/>
          </a:p>
        </p:txBody>
      </p:sp>
      <p:graphicFrame>
        <p:nvGraphicFramePr>
          <p:cNvPr id="8" name="Chart Placeholder 8">
            <a:extLst>
              <a:ext uri="{FF2B5EF4-FFF2-40B4-BE49-F238E27FC236}">
                <a16:creationId xmlns:a16="http://schemas.microsoft.com/office/drawing/2014/main" id="{16BA718F-037A-4FA8-9816-3FED3D2EC70A}"/>
              </a:ext>
            </a:extLst>
          </p:cNvPr>
          <p:cNvGraphicFramePr>
            <a:graphicFrameLocks noGrp="1"/>
          </p:cNvGraphicFramePr>
          <p:nvPr>
            <p:ph type="chart" sz="quarter" idx="11"/>
            <p:extLst>
              <p:ext uri="{D42A27DB-BD31-4B8C-83A1-F6EECF244321}">
                <p14:modId xmlns:p14="http://schemas.microsoft.com/office/powerpoint/2010/main" val="3052778736"/>
              </p:ext>
            </p:extLst>
          </p:nvPr>
        </p:nvGraphicFramePr>
        <p:xfrm>
          <a:off x="908050" y="1985399"/>
          <a:ext cx="7327900" cy="330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9B62D978-620B-4F4A-909F-5674C4EF5376}"/>
              </a:ext>
            </a:extLst>
          </p:cNvPr>
          <p:cNvSpPr>
            <a:spLocks noGrp="1"/>
          </p:cNvSpPr>
          <p:nvPr>
            <p:ph type="body" sz="quarter" idx="18"/>
          </p:nvPr>
        </p:nvSpPr>
        <p:spPr>
          <a:xfrm>
            <a:off x="365760" y="5710413"/>
            <a:ext cx="6560820" cy="843321"/>
          </a:xfrm>
        </p:spPr>
        <p:txBody>
          <a:bodyPr/>
          <a:lstStyle/>
          <a:p>
            <a:r>
              <a:rPr lang="en-US" dirty="0"/>
              <a:t>Q. The Task Force recommended increasing investment to support affordable housing providers, which would include advocating to the provincial and federal governments for affordable housing funding, and eliminating property taxes for non-profit organizations that provide affordable housing. To what extent do you support or oppose this recommendation? </a:t>
            </a:r>
          </a:p>
          <a:p>
            <a:r>
              <a:rPr lang="en-US" dirty="0"/>
              <a:t>Base: Valid respondents (n=500)</a:t>
            </a:r>
          </a:p>
        </p:txBody>
      </p:sp>
      <p:sp>
        <p:nvSpPr>
          <p:cNvPr id="3" name="Left Brace 2">
            <a:extLst>
              <a:ext uri="{FF2B5EF4-FFF2-40B4-BE49-F238E27FC236}">
                <a16:creationId xmlns:a16="http://schemas.microsoft.com/office/drawing/2014/main" id="{0526D5DE-6196-6F79-6487-31B3902E3A2A}"/>
              </a:ext>
            </a:extLst>
          </p:cNvPr>
          <p:cNvSpPr/>
          <p:nvPr/>
        </p:nvSpPr>
        <p:spPr bwMode="gray">
          <a:xfrm rot="10800000">
            <a:off x="6376462" y="2662692"/>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5" name="TextBox 4">
            <a:extLst>
              <a:ext uri="{FF2B5EF4-FFF2-40B4-BE49-F238E27FC236}">
                <a16:creationId xmlns:a16="http://schemas.microsoft.com/office/drawing/2014/main" id="{0D2BC57B-DB51-C4D7-5627-C6F089938FA4}"/>
              </a:ext>
            </a:extLst>
          </p:cNvPr>
          <p:cNvSpPr txBox="1"/>
          <p:nvPr/>
        </p:nvSpPr>
        <p:spPr bwMode="gray">
          <a:xfrm>
            <a:off x="6452662" y="2819251"/>
            <a:ext cx="972266" cy="430887"/>
          </a:xfrm>
          <a:prstGeom prst="rect">
            <a:avLst/>
          </a:prstGeom>
          <a:noFill/>
        </p:spPr>
        <p:txBody>
          <a:bodyPr wrap="square" rtlCol="0">
            <a:spAutoFit/>
          </a:bodyPr>
          <a:lstStyle/>
          <a:p>
            <a:pPr algn="ctr"/>
            <a:r>
              <a:rPr lang="en-US" sz="1100" b="1" dirty="0">
                <a:solidFill>
                  <a:schemeClr val="tx2"/>
                </a:solidFill>
              </a:rPr>
              <a:t>Support:</a:t>
            </a:r>
          </a:p>
          <a:p>
            <a:pPr algn="ctr"/>
            <a:r>
              <a:rPr lang="en-US" sz="1100" b="1" dirty="0">
                <a:solidFill>
                  <a:schemeClr val="tx2"/>
                </a:solidFill>
              </a:rPr>
              <a:t>82%</a:t>
            </a:r>
            <a:endParaRPr lang="en-CA" sz="1100" b="1" dirty="0">
              <a:solidFill>
                <a:schemeClr val="tx2"/>
              </a:solidFill>
            </a:endParaRPr>
          </a:p>
        </p:txBody>
      </p:sp>
      <p:sp>
        <p:nvSpPr>
          <p:cNvPr id="7" name="TextBox 6">
            <a:extLst>
              <a:ext uri="{FF2B5EF4-FFF2-40B4-BE49-F238E27FC236}">
                <a16:creationId xmlns:a16="http://schemas.microsoft.com/office/drawing/2014/main" id="{32373297-5814-64D3-EA09-46D3547A7133}"/>
              </a:ext>
            </a:extLst>
          </p:cNvPr>
          <p:cNvSpPr txBox="1"/>
          <p:nvPr/>
        </p:nvSpPr>
        <p:spPr bwMode="gray">
          <a:xfrm>
            <a:off x="6464854" y="3637114"/>
            <a:ext cx="972266" cy="430887"/>
          </a:xfrm>
          <a:prstGeom prst="rect">
            <a:avLst/>
          </a:prstGeom>
          <a:noFill/>
        </p:spPr>
        <p:txBody>
          <a:bodyPr wrap="square" rtlCol="0">
            <a:spAutoFit/>
          </a:bodyPr>
          <a:lstStyle/>
          <a:p>
            <a:pPr algn="ctr"/>
            <a:r>
              <a:rPr lang="en-US" sz="1100" b="1" dirty="0">
                <a:solidFill>
                  <a:schemeClr val="tx2"/>
                </a:solidFill>
              </a:rPr>
              <a:t>Oppose:</a:t>
            </a:r>
          </a:p>
          <a:p>
            <a:pPr algn="ctr"/>
            <a:r>
              <a:rPr lang="en-US" sz="1100" b="1" dirty="0">
                <a:solidFill>
                  <a:schemeClr val="tx2"/>
                </a:solidFill>
              </a:rPr>
              <a:t>  16%*</a:t>
            </a:r>
            <a:endParaRPr lang="en-CA" sz="1100" b="1" dirty="0">
              <a:solidFill>
                <a:schemeClr val="tx2"/>
              </a:solidFill>
            </a:endParaRPr>
          </a:p>
        </p:txBody>
      </p:sp>
      <p:sp>
        <p:nvSpPr>
          <p:cNvPr id="9" name="Left Brace 8">
            <a:extLst>
              <a:ext uri="{FF2B5EF4-FFF2-40B4-BE49-F238E27FC236}">
                <a16:creationId xmlns:a16="http://schemas.microsoft.com/office/drawing/2014/main" id="{AD374F25-5C05-FB44-DF4B-0DCAF1808B98}"/>
              </a:ext>
            </a:extLst>
          </p:cNvPr>
          <p:cNvSpPr/>
          <p:nvPr/>
        </p:nvSpPr>
        <p:spPr bwMode="gray">
          <a:xfrm rot="10800000">
            <a:off x="6376462" y="3489698"/>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10" name="Text Placeholder 5">
            <a:extLst>
              <a:ext uri="{FF2B5EF4-FFF2-40B4-BE49-F238E27FC236}">
                <a16:creationId xmlns:a16="http://schemas.microsoft.com/office/drawing/2014/main" id="{CA99C2EE-EAC8-82A2-75A1-5126233A3A97}"/>
              </a:ext>
            </a:extLst>
          </p:cNvPr>
          <p:cNvSpPr>
            <a:spLocks noGrp="1"/>
          </p:cNvSpPr>
          <p:nvPr>
            <p:ph type="body" sz="quarter" idx="19"/>
          </p:nvPr>
        </p:nvSpPr>
        <p:spPr>
          <a:xfrm>
            <a:off x="6965949" y="6227892"/>
            <a:ext cx="1911351" cy="268283"/>
          </a:xfrm>
        </p:spPr>
        <p:txBody>
          <a:bodyPr/>
          <a:lstStyle/>
          <a:p>
            <a:r>
              <a:rPr lang="en-US" b="0" dirty="0">
                <a:solidFill>
                  <a:srgbClr val="4B4F55"/>
                </a:solidFill>
              </a:rPr>
              <a:t>*Rounding</a:t>
            </a:r>
          </a:p>
        </p:txBody>
      </p:sp>
    </p:spTree>
    <p:extLst>
      <p:ext uri="{BB962C8B-B14F-4D97-AF65-F5344CB8AC3E}">
        <p14:creationId xmlns:p14="http://schemas.microsoft.com/office/powerpoint/2010/main" val="411507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21</a:t>
            </a:fld>
            <a:endParaRPr lang="en-US" dirty="0"/>
          </a:p>
        </p:txBody>
      </p:sp>
      <p:graphicFrame>
        <p:nvGraphicFramePr>
          <p:cNvPr id="5" name="Table 4">
            <a:extLst>
              <a:ext uri="{FF2B5EF4-FFF2-40B4-BE49-F238E27FC236}">
                <a16:creationId xmlns:a16="http://schemas.microsoft.com/office/drawing/2014/main" id="{449C9FCF-7DA8-F143-D70E-1783BCCC4627}"/>
              </a:ext>
            </a:extLst>
          </p:cNvPr>
          <p:cNvGraphicFramePr>
            <a:graphicFrameLocks noGrp="1"/>
          </p:cNvGraphicFramePr>
          <p:nvPr>
            <p:extLst>
              <p:ext uri="{D42A27DB-BD31-4B8C-83A1-F6EECF244321}">
                <p14:modId xmlns:p14="http://schemas.microsoft.com/office/powerpoint/2010/main" val="2337636491"/>
              </p:ext>
            </p:extLst>
          </p:nvPr>
        </p:nvGraphicFramePr>
        <p:xfrm>
          <a:off x="1388041" y="2293994"/>
          <a:ext cx="6245489" cy="2643566"/>
        </p:xfrm>
        <a:graphic>
          <a:graphicData uri="http://schemas.openxmlformats.org/drawingml/2006/table">
            <a:tbl>
              <a:tblPr firstRow="1" bandRow="1">
                <a:tableStyleId>{6E25E649-3F16-4E02-A733-19D2CDBF48F0}</a:tableStyleId>
              </a:tblPr>
              <a:tblGrid>
                <a:gridCol w="5156042">
                  <a:extLst>
                    <a:ext uri="{9D8B030D-6E8A-4147-A177-3AD203B41FA5}">
                      <a16:colId xmlns:a16="http://schemas.microsoft.com/office/drawing/2014/main" val="355737303"/>
                    </a:ext>
                  </a:extLst>
                </a:gridCol>
                <a:gridCol w="1089447">
                  <a:extLst>
                    <a:ext uri="{9D8B030D-6E8A-4147-A177-3AD203B41FA5}">
                      <a16:colId xmlns:a16="http://schemas.microsoft.com/office/drawing/2014/main" val="4100292847"/>
                    </a:ext>
                  </a:extLst>
                </a:gridCol>
              </a:tblGrid>
              <a:tr h="279754">
                <a:tc>
                  <a:txBody>
                    <a:bodyPr/>
                    <a:lstStyle/>
                    <a:p>
                      <a:pPr algn="l"/>
                      <a:r>
                        <a:rPr lang="en-US" sz="1100" b="1" i="0" dirty="0">
                          <a:solidFill>
                            <a:schemeClr val="bg1"/>
                          </a:solidFill>
                        </a:rPr>
                        <a:t>Concerns with recommendation 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rPr>
                        <a:t>% </a:t>
                      </a:r>
                    </a:p>
                    <a:p>
                      <a:pPr algn="ctr"/>
                      <a:r>
                        <a:rPr lang="en-US" sz="1100" dirty="0">
                          <a:solidFill>
                            <a:schemeClr val="bg1"/>
                          </a:solidFill>
                        </a:rPr>
                        <a:t>(n=256)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0898">
                <a:tc>
                  <a:txBody>
                    <a:bodyPr/>
                    <a:lstStyle/>
                    <a:p>
                      <a:pPr algn="l"/>
                      <a:r>
                        <a:rPr lang="en-US" sz="1100" dirty="0">
                          <a:solidFill>
                            <a:schemeClr val="tx1"/>
                          </a:solidFill>
                        </a:rPr>
                        <a:t>Concerns about costs / tax increases / loss of assets for The City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20%</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0898">
                <a:tc>
                  <a:txBody>
                    <a:bodyPr/>
                    <a:lstStyle/>
                    <a:p>
                      <a:pPr algn="l"/>
                      <a:r>
                        <a:rPr lang="en-US" sz="1100" dirty="0">
                          <a:solidFill>
                            <a:schemeClr val="tx1"/>
                          </a:solidFill>
                        </a:rPr>
                        <a:t>Not in favor of completely eliminating property taxes for non-profit organizations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0898">
                <a:tc>
                  <a:txBody>
                    <a:bodyPr/>
                    <a:lstStyle/>
                    <a:p>
                      <a:pPr algn="l"/>
                      <a:r>
                        <a:rPr lang="en-US" sz="1100" dirty="0">
                          <a:solidFill>
                            <a:schemeClr val="tx1"/>
                          </a:solidFill>
                        </a:rPr>
                        <a:t>Concerns about people (residents, homeowners, homebuilders, </a:t>
                      </a:r>
                      <a:r>
                        <a:rPr lang="en-US" sz="1100" dirty="0" err="1">
                          <a:solidFill>
                            <a:schemeClr val="tx1"/>
                          </a:solidFill>
                        </a:rPr>
                        <a:t>etc</a:t>
                      </a:r>
                      <a:r>
                        <a:rPr lang="en-US" sz="1100" dirty="0">
                          <a:solidFill>
                            <a:schemeClr val="tx1"/>
                          </a:solidFill>
                        </a:rPr>
                        <a:t>) taking advantage of the system</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20898">
                <a:tc>
                  <a:txBody>
                    <a:bodyPr/>
                    <a:lstStyle/>
                    <a:p>
                      <a:pPr algn="l"/>
                      <a:r>
                        <a:rPr lang="en-US" sz="1100" dirty="0">
                          <a:solidFill>
                            <a:schemeClr val="tx1"/>
                          </a:solidFill>
                        </a:rPr>
                        <a:t>Concerns about non-profit organizations (e.g. belief that they will take advantage/profit off of government support)</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6634103"/>
                  </a:ext>
                </a:extLst>
              </a:tr>
              <a:tr h="220898">
                <a:tc>
                  <a:txBody>
                    <a:bodyPr/>
                    <a:lstStyle/>
                    <a:p>
                      <a:pPr algn="l"/>
                      <a:r>
                        <a:rPr lang="en-US" sz="1100" dirty="0">
                          <a:solidFill>
                            <a:schemeClr val="tx1"/>
                          </a:solidFill>
                        </a:rPr>
                        <a:t>Lack of trust in government / ability of government to solve issue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2614600"/>
                  </a:ext>
                </a:extLst>
              </a:tr>
              <a:tr h="220898">
                <a:tc>
                  <a:txBody>
                    <a:bodyPr/>
                    <a:lstStyle/>
                    <a:p>
                      <a:pPr algn="l"/>
                      <a:r>
                        <a:rPr lang="en-US" sz="1100" dirty="0">
                          <a:solidFill>
                            <a:schemeClr val="tx1"/>
                          </a:solidFill>
                        </a:rPr>
                        <a:t>Concerns that this will not fix homelessness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968797"/>
                  </a:ext>
                </a:extLst>
              </a:tr>
              <a:tr h="220898">
                <a:tc>
                  <a:txBody>
                    <a:bodyPr/>
                    <a:lstStyle/>
                    <a:p>
                      <a:pPr algn="l"/>
                      <a:r>
                        <a:rPr lang="en-US" sz="1100" dirty="0">
                          <a:solidFill>
                            <a:schemeClr val="tx1"/>
                          </a:solidFill>
                        </a:rPr>
                        <a:t>Other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595729"/>
                  </a:ext>
                </a:extLst>
              </a:tr>
              <a:tr h="220898">
                <a:tc>
                  <a:txBody>
                    <a:bodyPr/>
                    <a:lstStyle/>
                    <a:p>
                      <a:pPr algn="l"/>
                      <a:r>
                        <a:rPr lang="en-US" sz="1100" dirty="0">
                          <a:solidFill>
                            <a:schemeClr val="tx1"/>
                          </a:solidFill>
                        </a:rPr>
                        <a:t>Don’t have concerns / agree with recommendation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12%</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4484683"/>
                  </a:ext>
                </a:extLst>
              </a:tr>
              <a:tr h="220898">
                <a:tc>
                  <a:txBody>
                    <a:bodyPr/>
                    <a:lstStyle/>
                    <a:p>
                      <a:pPr algn="l"/>
                      <a:r>
                        <a:rPr lang="en-US" sz="1100" dirty="0">
                          <a:solidFill>
                            <a:schemeClr val="tx1"/>
                          </a:solidFill>
                        </a:rPr>
                        <a:t>Don’t know / need more information </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24%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866444"/>
                  </a:ext>
                </a:extLst>
              </a:tr>
            </a:tbl>
          </a:graphicData>
        </a:graphic>
      </p:graphicFrame>
      <p:sp>
        <p:nvSpPr>
          <p:cNvPr id="10" name="Text Placeholder 4">
            <a:extLst>
              <a:ext uri="{FF2B5EF4-FFF2-40B4-BE49-F238E27FC236}">
                <a16:creationId xmlns:a16="http://schemas.microsoft.com/office/drawing/2014/main" id="{65C51CDD-9401-D7EF-4B87-1D7311B46F93}"/>
              </a:ext>
            </a:extLst>
          </p:cNvPr>
          <p:cNvSpPr txBox="1">
            <a:spLocks/>
          </p:cNvSpPr>
          <p:nvPr/>
        </p:nvSpPr>
        <p:spPr>
          <a:xfrm>
            <a:off x="6775957" y="6442781"/>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Mentions &lt;3% not shown</a:t>
            </a:r>
          </a:p>
        </p:txBody>
      </p:sp>
      <p:sp>
        <p:nvSpPr>
          <p:cNvPr id="11" name="Text Placeholder 4">
            <a:extLst>
              <a:ext uri="{FF2B5EF4-FFF2-40B4-BE49-F238E27FC236}">
                <a16:creationId xmlns:a16="http://schemas.microsoft.com/office/drawing/2014/main" id="{9920F646-283B-C2C7-9873-F036708C7816}"/>
              </a:ext>
            </a:extLst>
          </p:cNvPr>
          <p:cNvSpPr txBox="1">
            <a:spLocks/>
          </p:cNvSpPr>
          <p:nvPr/>
        </p:nvSpPr>
        <p:spPr>
          <a:xfrm>
            <a:off x="6776086" y="5801970"/>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Open-ended comments</a:t>
            </a:r>
          </a:p>
        </p:txBody>
      </p:sp>
      <p:sp>
        <p:nvSpPr>
          <p:cNvPr id="13" name="Text Placeholder 4">
            <a:extLst>
              <a:ext uri="{FF2B5EF4-FFF2-40B4-BE49-F238E27FC236}">
                <a16:creationId xmlns:a16="http://schemas.microsoft.com/office/drawing/2014/main" id="{DBC1B1D7-603C-44CE-710A-B37856386B8E}"/>
              </a:ext>
            </a:extLst>
          </p:cNvPr>
          <p:cNvSpPr txBox="1">
            <a:spLocks/>
          </p:cNvSpPr>
          <p:nvPr/>
        </p:nvSpPr>
        <p:spPr>
          <a:xfrm>
            <a:off x="244856" y="1152052"/>
            <a:ext cx="8531860"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Of those who did not strongly support recommendation 5 (n=256), the top concerns were around costs or tax increases (20%) and not being in </a:t>
            </a:r>
            <a:r>
              <a:rPr lang="en-US" sz="1400" dirty="0" err="1"/>
              <a:t>favour</a:t>
            </a:r>
            <a:r>
              <a:rPr lang="en-US" sz="1400" dirty="0"/>
              <a:t> of completely eliminating property taxes for non-profit organizations (19%).</a:t>
            </a:r>
          </a:p>
        </p:txBody>
      </p:sp>
      <p:sp>
        <p:nvSpPr>
          <p:cNvPr id="8" name="Title 1">
            <a:extLst>
              <a:ext uri="{FF2B5EF4-FFF2-40B4-BE49-F238E27FC236}">
                <a16:creationId xmlns:a16="http://schemas.microsoft.com/office/drawing/2014/main" id="{5528A984-EEB5-87CF-9E51-8B57DA784981}"/>
              </a:ext>
            </a:extLst>
          </p:cNvPr>
          <p:cNvSpPr>
            <a:spLocks noGrp="1"/>
          </p:cNvSpPr>
          <p:nvPr>
            <p:ph type="title"/>
          </p:nvPr>
        </p:nvSpPr>
        <p:spPr>
          <a:xfrm>
            <a:off x="2258240" y="324630"/>
            <a:ext cx="6780508" cy="681881"/>
          </a:xfrm>
        </p:spPr>
        <p:txBody>
          <a:bodyPr>
            <a:noAutofit/>
          </a:bodyPr>
          <a:lstStyle/>
          <a:p>
            <a:r>
              <a:rPr lang="en-US" sz="2000" dirty="0"/>
              <a:t>Concerns with recommendation 5: increase investment to support affordable housing providers</a:t>
            </a:r>
          </a:p>
        </p:txBody>
      </p:sp>
      <p:sp>
        <p:nvSpPr>
          <p:cNvPr id="7" name="Text Placeholder 4">
            <a:extLst>
              <a:ext uri="{FF2B5EF4-FFF2-40B4-BE49-F238E27FC236}">
                <a16:creationId xmlns:a16="http://schemas.microsoft.com/office/drawing/2014/main" id="{A9CA7646-C428-C19A-D889-D1F3FD650D74}"/>
              </a:ext>
            </a:extLst>
          </p:cNvPr>
          <p:cNvSpPr>
            <a:spLocks noGrp="1"/>
          </p:cNvSpPr>
          <p:nvPr>
            <p:ph type="body" sz="quarter" idx="18"/>
          </p:nvPr>
        </p:nvSpPr>
        <p:spPr>
          <a:xfrm>
            <a:off x="365761" y="5992372"/>
            <a:ext cx="6400800" cy="530222"/>
          </a:xfrm>
        </p:spPr>
        <p:txBody>
          <a:bodyPr/>
          <a:lstStyle/>
          <a:p>
            <a:r>
              <a:rPr lang="en-US" dirty="0"/>
              <a:t>Q. What concerns, if any, do you have with this recommendation? </a:t>
            </a:r>
          </a:p>
          <a:p>
            <a:r>
              <a:rPr lang="en-US" dirty="0"/>
              <a:t>Base: Respondents that did not “strongly support” recommendation 5 (n=256)</a:t>
            </a:r>
          </a:p>
        </p:txBody>
      </p:sp>
      <p:sp>
        <p:nvSpPr>
          <p:cNvPr id="2" name="Text Placeholder 4">
            <a:extLst>
              <a:ext uri="{FF2B5EF4-FFF2-40B4-BE49-F238E27FC236}">
                <a16:creationId xmlns:a16="http://schemas.microsoft.com/office/drawing/2014/main" id="{18B2A369-32E0-D6FB-040D-C7AF2D112FA7}"/>
              </a:ext>
            </a:extLst>
          </p:cNvPr>
          <p:cNvSpPr txBox="1">
            <a:spLocks/>
          </p:cNvSpPr>
          <p:nvPr/>
        </p:nvSpPr>
        <p:spPr>
          <a:xfrm>
            <a:off x="6775957" y="6123342"/>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Multiple responses allowed</a:t>
            </a:r>
          </a:p>
        </p:txBody>
      </p:sp>
    </p:spTree>
    <p:extLst>
      <p:ext uri="{BB962C8B-B14F-4D97-AF65-F5344CB8AC3E}">
        <p14:creationId xmlns:p14="http://schemas.microsoft.com/office/powerpoint/2010/main" val="402198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591A-41AE-4735-9E9D-A124AF159C1A}"/>
              </a:ext>
            </a:extLst>
          </p:cNvPr>
          <p:cNvSpPr>
            <a:spLocks noGrp="1"/>
          </p:cNvSpPr>
          <p:nvPr>
            <p:ph type="title"/>
          </p:nvPr>
        </p:nvSpPr>
        <p:spPr>
          <a:xfrm>
            <a:off x="2262580" y="230759"/>
            <a:ext cx="6839712" cy="681881"/>
          </a:xfrm>
        </p:spPr>
        <p:txBody>
          <a:bodyPr>
            <a:noAutofit/>
          </a:bodyPr>
          <a:lstStyle/>
          <a:p>
            <a:r>
              <a:rPr lang="en-US" sz="2400" dirty="0"/>
              <a:t>Recommendation 6: ensure more people have a safe place to call home</a:t>
            </a:r>
          </a:p>
        </p:txBody>
      </p:sp>
      <p:sp>
        <p:nvSpPr>
          <p:cNvPr id="4" name="Text Placeholder 3">
            <a:extLst>
              <a:ext uri="{FF2B5EF4-FFF2-40B4-BE49-F238E27FC236}">
                <a16:creationId xmlns:a16="http://schemas.microsoft.com/office/drawing/2014/main" id="{8FBF54CD-83BF-42C0-BA34-83A2FB2B8B75}"/>
              </a:ext>
            </a:extLst>
          </p:cNvPr>
          <p:cNvSpPr>
            <a:spLocks noGrp="1"/>
          </p:cNvSpPr>
          <p:nvPr>
            <p:ph type="body" sz="quarter" idx="17"/>
          </p:nvPr>
        </p:nvSpPr>
        <p:spPr/>
        <p:txBody>
          <a:bodyPr/>
          <a:lstStyle/>
          <a:p>
            <a:r>
              <a:rPr lang="en-US" dirty="0"/>
              <a:t>89% support, and 61% strongly support, the recommendation to ensure more people have a safe place to call home, which involves improving living conditions for people in rental housing. </a:t>
            </a:r>
          </a:p>
        </p:txBody>
      </p:sp>
      <p:sp>
        <p:nvSpPr>
          <p:cNvPr id="6" name="Slide Number Placeholder 5">
            <a:extLst>
              <a:ext uri="{FF2B5EF4-FFF2-40B4-BE49-F238E27FC236}">
                <a16:creationId xmlns:a16="http://schemas.microsoft.com/office/drawing/2014/main" id="{91C11035-A24A-418D-93A2-220A353E8FB3}"/>
              </a:ext>
            </a:extLst>
          </p:cNvPr>
          <p:cNvSpPr>
            <a:spLocks noGrp="1"/>
          </p:cNvSpPr>
          <p:nvPr>
            <p:ph type="sldNum" sz="quarter" idx="12"/>
          </p:nvPr>
        </p:nvSpPr>
        <p:spPr/>
        <p:txBody>
          <a:bodyPr/>
          <a:lstStyle/>
          <a:p>
            <a:fld id="{104CF250-7820-BD45-8509-7A2D360AA0A5}" type="slidenum">
              <a:rPr lang="en-US" smtClean="0"/>
              <a:t>22</a:t>
            </a:fld>
            <a:endParaRPr lang="en-US"/>
          </a:p>
        </p:txBody>
      </p:sp>
      <p:graphicFrame>
        <p:nvGraphicFramePr>
          <p:cNvPr id="8" name="Chart Placeholder 8">
            <a:extLst>
              <a:ext uri="{FF2B5EF4-FFF2-40B4-BE49-F238E27FC236}">
                <a16:creationId xmlns:a16="http://schemas.microsoft.com/office/drawing/2014/main" id="{16BA718F-037A-4FA8-9816-3FED3D2EC70A}"/>
              </a:ext>
            </a:extLst>
          </p:cNvPr>
          <p:cNvGraphicFramePr>
            <a:graphicFrameLocks noGrp="1"/>
          </p:cNvGraphicFramePr>
          <p:nvPr>
            <p:ph type="chart" sz="quarter" idx="11"/>
            <p:extLst>
              <p:ext uri="{D42A27DB-BD31-4B8C-83A1-F6EECF244321}">
                <p14:modId xmlns:p14="http://schemas.microsoft.com/office/powerpoint/2010/main" val="3019668479"/>
              </p:ext>
            </p:extLst>
          </p:nvPr>
        </p:nvGraphicFramePr>
        <p:xfrm>
          <a:off x="908050" y="1985399"/>
          <a:ext cx="7327900" cy="330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
            <a:extLst>
              <a:ext uri="{FF2B5EF4-FFF2-40B4-BE49-F238E27FC236}">
                <a16:creationId xmlns:a16="http://schemas.microsoft.com/office/drawing/2014/main" id="{9B62D978-620B-4F4A-909F-5674C4EF5376}"/>
              </a:ext>
            </a:extLst>
          </p:cNvPr>
          <p:cNvSpPr>
            <a:spLocks noGrp="1"/>
          </p:cNvSpPr>
          <p:nvPr>
            <p:ph type="body" sz="quarter" idx="18"/>
          </p:nvPr>
        </p:nvSpPr>
        <p:spPr>
          <a:xfrm>
            <a:off x="365760" y="5536677"/>
            <a:ext cx="6560820" cy="843321"/>
          </a:xfrm>
        </p:spPr>
        <p:txBody>
          <a:bodyPr/>
          <a:lstStyle/>
          <a:p>
            <a:r>
              <a:rPr lang="en-US" dirty="0"/>
              <a:t>Q. The Task Force recommended making sure more people have a safe place to call home. Tasks to achieve this would include increasing renters’ awareness of their rights, looking at rent-control models used in other cities or provinces, advocating to the Province to improve minimum health and housing standards, and funding programs that can prevent Calgarians from becoming unhoused. To what extent do you support or oppose this recommendation? </a:t>
            </a:r>
          </a:p>
          <a:p>
            <a:r>
              <a:rPr lang="en-US" dirty="0"/>
              <a:t>Base: Valid respondents (n=500)</a:t>
            </a:r>
          </a:p>
        </p:txBody>
      </p:sp>
      <p:sp>
        <p:nvSpPr>
          <p:cNvPr id="3" name="Left Brace 2">
            <a:extLst>
              <a:ext uri="{FF2B5EF4-FFF2-40B4-BE49-F238E27FC236}">
                <a16:creationId xmlns:a16="http://schemas.microsoft.com/office/drawing/2014/main" id="{0526D5DE-6196-6F79-6487-31B3902E3A2A}"/>
              </a:ext>
            </a:extLst>
          </p:cNvPr>
          <p:cNvSpPr/>
          <p:nvPr/>
        </p:nvSpPr>
        <p:spPr bwMode="gray">
          <a:xfrm rot="10800000">
            <a:off x="6376462" y="2662692"/>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5" name="TextBox 4">
            <a:extLst>
              <a:ext uri="{FF2B5EF4-FFF2-40B4-BE49-F238E27FC236}">
                <a16:creationId xmlns:a16="http://schemas.microsoft.com/office/drawing/2014/main" id="{0D2BC57B-DB51-C4D7-5627-C6F089938FA4}"/>
              </a:ext>
            </a:extLst>
          </p:cNvPr>
          <p:cNvSpPr txBox="1"/>
          <p:nvPr/>
        </p:nvSpPr>
        <p:spPr bwMode="gray">
          <a:xfrm>
            <a:off x="6452662" y="2819251"/>
            <a:ext cx="972266" cy="430887"/>
          </a:xfrm>
          <a:prstGeom prst="rect">
            <a:avLst/>
          </a:prstGeom>
          <a:noFill/>
        </p:spPr>
        <p:txBody>
          <a:bodyPr wrap="square" rtlCol="0">
            <a:spAutoFit/>
          </a:bodyPr>
          <a:lstStyle/>
          <a:p>
            <a:pPr algn="ctr"/>
            <a:r>
              <a:rPr lang="en-US" sz="1100" b="1" dirty="0">
                <a:solidFill>
                  <a:schemeClr val="tx2"/>
                </a:solidFill>
              </a:rPr>
              <a:t>Support:</a:t>
            </a:r>
          </a:p>
          <a:p>
            <a:pPr algn="ctr"/>
            <a:r>
              <a:rPr lang="en-US" sz="1100" b="1" dirty="0">
                <a:solidFill>
                  <a:schemeClr val="tx2"/>
                </a:solidFill>
              </a:rPr>
              <a:t>89%</a:t>
            </a:r>
            <a:endParaRPr lang="en-CA" sz="1100" b="1" dirty="0">
              <a:solidFill>
                <a:schemeClr val="tx2"/>
              </a:solidFill>
            </a:endParaRPr>
          </a:p>
        </p:txBody>
      </p:sp>
      <p:sp>
        <p:nvSpPr>
          <p:cNvPr id="7" name="TextBox 6">
            <a:extLst>
              <a:ext uri="{FF2B5EF4-FFF2-40B4-BE49-F238E27FC236}">
                <a16:creationId xmlns:a16="http://schemas.microsoft.com/office/drawing/2014/main" id="{32373297-5814-64D3-EA09-46D3547A7133}"/>
              </a:ext>
            </a:extLst>
          </p:cNvPr>
          <p:cNvSpPr txBox="1"/>
          <p:nvPr/>
        </p:nvSpPr>
        <p:spPr bwMode="gray">
          <a:xfrm>
            <a:off x="6464854" y="3637114"/>
            <a:ext cx="972266" cy="430887"/>
          </a:xfrm>
          <a:prstGeom prst="rect">
            <a:avLst/>
          </a:prstGeom>
          <a:noFill/>
        </p:spPr>
        <p:txBody>
          <a:bodyPr wrap="square" rtlCol="0">
            <a:spAutoFit/>
          </a:bodyPr>
          <a:lstStyle/>
          <a:p>
            <a:pPr algn="ctr"/>
            <a:r>
              <a:rPr lang="en-US" sz="1100" b="1" dirty="0">
                <a:solidFill>
                  <a:schemeClr val="tx2"/>
                </a:solidFill>
              </a:rPr>
              <a:t>Oppose:</a:t>
            </a:r>
          </a:p>
          <a:p>
            <a:pPr algn="ctr"/>
            <a:r>
              <a:rPr lang="en-US" sz="1100" b="1" dirty="0">
                <a:solidFill>
                  <a:schemeClr val="tx2"/>
                </a:solidFill>
              </a:rPr>
              <a:t> 9%*</a:t>
            </a:r>
            <a:endParaRPr lang="en-CA" sz="1100" b="1" dirty="0">
              <a:solidFill>
                <a:schemeClr val="tx2"/>
              </a:solidFill>
            </a:endParaRPr>
          </a:p>
        </p:txBody>
      </p:sp>
      <p:sp>
        <p:nvSpPr>
          <p:cNvPr id="9" name="Left Brace 8">
            <a:extLst>
              <a:ext uri="{FF2B5EF4-FFF2-40B4-BE49-F238E27FC236}">
                <a16:creationId xmlns:a16="http://schemas.microsoft.com/office/drawing/2014/main" id="{AD374F25-5C05-FB44-DF4B-0DCAF1808B98}"/>
              </a:ext>
            </a:extLst>
          </p:cNvPr>
          <p:cNvSpPr/>
          <p:nvPr/>
        </p:nvSpPr>
        <p:spPr bwMode="gray">
          <a:xfrm rot="10800000">
            <a:off x="6376462" y="3489698"/>
            <a:ext cx="152400" cy="731520"/>
          </a:xfrm>
          <a:prstGeom prst="leftBrace">
            <a:avLst>
              <a:gd name="adj1" fmla="val 2515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solidFill>
                <a:srgbClr val="4B4F55"/>
              </a:solidFill>
            </a:endParaRPr>
          </a:p>
        </p:txBody>
      </p:sp>
      <p:sp>
        <p:nvSpPr>
          <p:cNvPr id="10" name="Text Placeholder 5">
            <a:extLst>
              <a:ext uri="{FF2B5EF4-FFF2-40B4-BE49-F238E27FC236}">
                <a16:creationId xmlns:a16="http://schemas.microsoft.com/office/drawing/2014/main" id="{CA99C2EE-EAC8-82A2-75A1-5126233A3A97}"/>
              </a:ext>
            </a:extLst>
          </p:cNvPr>
          <p:cNvSpPr>
            <a:spLocks noGrp="1"/>
          </p:cNvSpPr>
          <p:nvPr>
            <p:ph type="body" sz="quarter" idx="19"/>
          </p:nvPr>
        </p:nvSpPr>
        <p:spPr>
          <a:xfrm>
            <a:off x="6965949" y="6227892"/>
            <a:ext cx="1911351" cy="268283"/>
          </a:xfrm>
        </p:spPr>
        <p:txBody>
          <a:bodyPr/>
          <a:lstStyle/>
          <a:p>
            <a:r>
              <a:rPr lang="en-US" b="0" dirty="0">
                <a:solidFill>
                  <a:srgbClr val="4B4F55"/>
                </a:solidFill>
              </a:rPr>
              <a:t>*Rounding</a:t>
            </a:r>
          </a:p>
        </p:txBody>
      </p:sp>
    </p:spTree>
    <p:extLst>
      <p:ext uri="{BB962C8B-B14F-4D97-AF65-F5344CB8AC3E}">
        <p14:creationId xmlns:p14="http://schemas.microsoft.com/office/powerpoint/2010/main" val="679370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23</a:t>
            </a:fld>
            <a:endParaRPr lang="en-US" dirty="0"/>
          </a:p>
        </p:txBody>
      </p:sp>
      <p:graphicFrame>
        <p:nvGraphicFramePr>
          <p:cNvPr id="5" name="Table 4">
            <a:extLst>
              <a:ext uri="{FF2B5EF4-FFF2-40B4-BE49-F238E27FC236}">
                <a16:creationId xmlns:a16="http://schemas.microsoft.com/office/drawing/2014/main" id="{449C9FCF-7DA8-F143-D70E-1783BCCC4627}"/>
              </a:ext>
            </a:extLst>
          </p:cNvPr>
          <p:cNvGraphicFramePr>
            <a:graphicFrameLocks noGrp="1"/>
          </p:cNvGraphicFramePr>
          <p:nvPr>
            <p:extLst>
              <p:ext uri="{D42A27DB-BD31-4B8C-83A1-F6EECF244321}">
                <p14:modId xmlns:p14="http://schemas.microsoft.com/office/powerpoint/2010/main" val="271806144"/>
              </p:ext>
            </p:extLst>
          </p:nvPr>
        </p:nvGraphicFramePr>
        <p:xfrm>
          <a:off x="1449255" y="1742438"/>
          <a:ext cx="6245489" cy="3854572"/>
        </p:xfrm>
        <a:graphic>
          <a:graphicData uri="http://schemas.openxmlformats.org/drawingml/2006/table">
            <a:tbl>
              <a:tblPr firstRow="1" bandRow="1">
                <a:tableStyleId>{6E25E649-3F16-4E02-A733-19D2CDBF48F0}</a:tableStyleId>
              </a:tblPr>
              <a:tblGrid>
                <a:gridCol w="5156042">
                  <a:extLst>
                    <a:ext uri="{9D8B030D-6E8A-4147-A177-3AD203B41FA5}">
                      <a16:colId xmlns:a16="http://schemas.microsoft.com/office/drawing/2014/main" val="355737303"/>
                    </a:ext>
                  </a:extLst>
                </a:gridCol>
                <a:gridCol w="1089447">
                  <a:extLst>
                    <a:ext uri="{9D8B030D-6E8A-4147-A177-3AD203B41FA5}">
                      <a16:colId xmlns:a16="http://schemas.microsoft.com/office/drawing/2014/main" val="4100292847"/>
                    </a:ext>
                  </a:extLst>
                </a:gridCol>
              </a:tblGrid>
              <a:tr h="279754">
                <a:tc>
                  <a:txBody>
                    <a:bodyPr/>
                    <a:lstStyle/>
                    <a:p>
                      <a:pPr algn="l"/>
                      <a:r>
                        <a:rPr lang="en-US" sz="1100" b="1" i="0" dirty="0">
                          <a:solidFill>
                            <a:schemeClr val="bg1"/>
                          </a:solidFill>
                        </a:rPr>
                        <a:t>Concerns with recommendation 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rPr>
                        <a:t>% </a:t>
                      </a:r>
                    </a:p>
                    <a:p>
                      <a:pPr algn="ctr"/>
                      <a:r>
                        <a:rPr lang="en-US" sz="1100" dirty="0">
                          <a:solidFill>
                            <a:schemeClr val="bg1"/>
                          </a:solidFill>
                        </a:rPr>
                        <a:t>(n=202)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20898">
                <a:tc>
                  <a:txBody>
                    <a:bodyPr/>
                    <a:lstStyle/>
                    <a:p>
                      <a:pPr algn="l"/>
                      <a:r>
                        <a:rPr lang="en-US" sz="1100" dirty="0">
                          <a:solidFill>
                            <a:schemeClr val="tx1"/>
                          </a:solidFill>
                        </a:rPr>
                        <a:t>NET Issues with rent control</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19%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20898">
                <a:tc>
                  <a:txBody>
                    <a:bodyPr/>
                    <a:lstStyle/>
                    <a:p>
                      <a:pPr marL="230188" indent="0" algn="l"/>
                      <a:r>
                        <a:rPr lang="en-US" sz="1100" dirty="0">
                          <a:solidFill>
                            <a:schemeClr val="tx1"/>
                          </a:solidFill>
                        </a:rPr>
                        <a:t>Concerns about / not in favor of rent control (other / general comments)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20898">
                <a:tc>
                  <a:txBody>
                    <a:bodyPr/>
                    <a:lstStyle/>
                    <a:p>
                      <a:pPr marL="230188" indent="0" algn="l"/>
                      <a:r>
                        <a:rPr lang="en-US" sz="1100" dirty="0">
                          <a:solidFill>
                            <a:schemeClr val="tx1"/>
                          </a:solidFill>
                        </a:rPr>
                        <a:t>Rent control negatively affects landlords / homeowners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6%</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20898">
                <a:tc>
                  <a:txBody>
                    <a:bodyPr/>
                    <a:lstStyle/>
                    <a:p>
                      <a:pPr marL="230188" indent="0" algn="l"/>
                      <a:r>
                        <a:rPr lang="en-US" sz="1100" dirty="0">
                          <a:solidFill>
                            <a:schemeClr val="tx1"/>
                          </a:solidFill>
                        </a:rPr>
                        <a:t>Rent control doesn’t work / is not effective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6634103"/>
                  </a:ext>
                </a:extLst>
              </a:tr>
              <a:tr h="220898">
                <a:tc>
                  <a:txBody>
                    <a:bodyPr/>
                    <a:lstStyle/>
                    <a:p>
                      <a:pPr marL="230188" indent="0" algn="l"/>
                      <a:r>
                        <a:rPr lang="en-US" sz="1100" dirty="0">
                          <a:solidFill>
                            <a:schemeClr val="tx1"/>
                          </a:solidFill>
                        </a:rPr>
                        <a:t>Rent control interferes with the free market / competition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2614600"/>
                  </a:ext>
                </a:extLst>
              </a:tr>
              <a:tr h="220898">
                <a:tc>
                  <a:txBody>
                    <a:bodyPr/>
                    <a:lstStyle/>
                    <a:p>
                      <a:pPr algn="l"/>
                      <a:r>
                        <a:rPr lang="en-US" sz="1100" dirty="0">
                          <a:solidFill>
                            <a:schemeClr val="tx1"/>
                          </a:solidFill>
                        </a:rPr>
                        <a:t>Concerns about costs / tax increases / loss of assets for The City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968797"/>
                  </a:ext>
                </a:extLst>
              </a:tr>
              <a:tr h="220898">
                <a:tc>
                  <a:txBody>
                    <a:bodyPr/>
                    <a:lstStyle/>
                    <a:p>
                      <a:pPr algn="l"/>
                      <a:r>
                        <a:rPr lang="en-US" sz="1100" dirty="0">
                          <a:solidFill>
                            <a:schemeClr val="tx1"/>
                          </a:solidFill>
                        </a:rPr>
                        <a:t>Opposed to recommendation (general mentions)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6%</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994590"/>
                  </a:ext>
                </a:extLst>
              </a:tr>
              <a:tr h="220898">
                <a:tc>
                  <a:txBody>
                    <a:bodyPr/>
                    <a:lstStyle/>
                    <a:p>
                      <a:pPr algn="l"/>
                      <a:r>
                        <a:rPr lang="en-US" sz="1100" dirty="0">
                          <a:solidFill>
                            <a:schemeClr val="tx1"/>
                          </a:solidFill>
                        </a:rPr>
                        <a:t>Concerns about people (residents, homeowners, homebuilders, </a:t>
                      </a:r>
                      <a:r>
                        <a:rPr lang="en-US" sz="1100" dirty="0" err="1">
                          <a:solidFill>
                            <a:schemeClr val="tx1"/>
                          </a:solidFill>
                        </a:rPr>
                        <a:t>etc</a:t>
                      </a:r>
                      <a:r>
                        <a:rPr lang="en-US" sz="1100" dirty="0">
                          <a:solidFill>
                            <a:schemeClr val="tx1"/>
                          </a:solidFill>
                        </a:rPr>
                        <a:t>) taking advantage of the system</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4273869"/>
                  </a:ext>
                </a:extLst>
              </a:tr>
              <a:tr h="220898">
                <a:tc>
                  <a:txBody>
                    <a:bodyPr/>
                    <a:lstStyle/>
                    <a:p>
                      <a:pPr algn="l"/>
                      <a:r>
                        <a:rPr lang="en-US" sz="1100" dirty="0">
                          <a:solidFill>
                            <a:schemeClr val="tx1"/>
                          </a:solidFill>
                        </a:rPr>
                        <a:t>Concerns about implementation / feasibility</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7820027"/>
                  </a:ext>
                </a:extLst>
              </a:tr>
              <a:tr h="220898">
                <a:tc>
                  <a:txBody>
                    <a:bodyPr/>
                    <a:lstStyle/>
                    <a:p>
                      <a:pPr algn="l"/>
                      <a:r>
                        <a:rPr lang="en-US" sz="1100" dirty="0">
                          <a:solidFill>
                            <a:schemeClr val="tx1"/>
                          </a:solidFill>
                        </a:rPr>
                        <a:t>Government should have other priorities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856025"/>
                  </a:ext>
                </a:extLst>
              </a:tr>
              <a:tr h="220898">
                <a:tc>
                  <a:txBody>
                    <a:bodyPr/>
                    <a:lstStyle/>
                    <a:p>
                      <a:pPr algn="l"/>
                      <a:r>
                        <a:rPr lang="en-US" sz="1100" dirty="0">
                          <a:solidFill>
                            <a:schemeClr val="tx1"/>
                          </a:solidFill>
                        </a:rPr>
                        <a:t>Lack of trust in government / ability of government to solve issue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4448656"/>
                  </a:ext>
                </a:extLst>
              </a:tr>
              <a:tr h="220898">
                <a:tc>
                  <a:txBody>
                    <a:bodyPr/>
                    <a:lstStyle/>
                    <a:p>
                      <a:pPr algn="l"/>
                      <a:r>
                        <a:rPr lang="en-US" sz="1100" dirty="0">
                          <a:solidFill>
                            <a:schemeClr val="tx1"/>
                          </a:solidFill>
                        </a:rPr>
                        <a:t>Population density / overcrowding / infrastructure concerns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9371895"/>
                  </a:ext>
                </a:extLst>
              </a:tr>
              <a:tr h="220898">
                <a:tc>
                  <a:txBody>
                    <a:bodyPr/>
                    <a:lstStyle/>
                    <a:p>
                      <a:pPr algn="l"/>
                      <a:r>
                        <a:rPr lang="en-US" sz="1100" dirty="0">
                          <a:solidFill>
                            <a:schemeClr val="tx1"/>
                          </a:solidFill>
                        </a:rPr>
                        <a:t>Other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5595729"/>
                  </a:ext>
                </a:extLst>
              </a:tr>
              <a:tr h="220898">
                <a:tc>
                  <a:txBody>
                    <a:bodyPr/>
                    <a:lstStyle/>
                    <a:p>
                      <a:pPr algn="l"/>
                      <a:r>
                        <a:rPr lang="en-US" sz="1100" dirty="0">
                          <a:solidFill>
                            <a:schemeClr val="tx1"/>
                          </a:solidFill>
                        </a:rPr>
                        <a:t>Don’t have concerns / agree with recommendation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4484683"/>
                  </a:ext>
                </a:extLst>
              </a:tr>
              <a:tr h="220898">
                <a:tc>
                  <a:txBody>
                    <a:bodyPr/>
                    <a:lstStyle/>
                    <a:p>
                      <a:pPr algn="l"/>
                      <a:r>
                        <a:rPr lang="en-US" sz="1100" dirty="0">
                          <a:solidFill>
                            <a:schemeClr val="tx1"/>
                          </a:solidFill>
                        </a:rPr>
                        <a:t>Don’t know / need more information </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25%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866444"/>
                  </a:ext>
                </a:extLst>
              </a:tr>
            </a:tbl>
          </a:graphicData>
        </a:graphic>
      </p:graphicFrame>
      <p:sp>
        <p:nvSpPr>
          <p:cNvPr id="10" name="Text Placeholder 4">
            <a:extLst>
              <a:ext uri="{FF2B5EF4-FFF2-40B4-BE49-F238E27FC236}">
                <a16:creationId xmlns:a16="http://schemas.microsoft.com/office/drawing/2014/main" id="{65C51CDD-9401-D7EF-4B87-1D7311B46F93}"/>
              </a:ext>
            </a:extLst>
          </p:cNvPr>
          <p:cNvSpPr txBox="1">
            <a:spLocks/>
          </p:cNvSpPr>
          <p:nvPr/>
        </p:nvSpPr>
        <p:spPr>
          <a:xfrm>
            <a:off x="6775957" y="6442781"/>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Mentions &lt;3% not shown</a:t>
            </a:r>
          </a:p>
        </p:txBody>
      </p:sp>
      <p:sp>
        <p:nvSpPr>
          <p:cNvPr id="11" name="Text Placeholder 4">
            <a:extLst>
              <a:ext uri="{FF2B5EF4-FFF2-40B4-BE49-F238E27FC236}">
                <a16:creationId xmlns:a16="http://schemas.microsoft.com/office/drawing/2014/main" id="{9920F646-283B-C2C7-9873-F036708C7816}"/>
              </a:ext>
            </a:extLst>
          </p:cNvPr>
          <p:cNvSpPr txBox="1">
            <a:spLocks/>
          </p:cNvSpPr>
          <p:nvPr/>
        </p:nvSpPr>
        <p:spPr>
          <a:xfrm>
            <a:off x="6775957" y="5813266"/>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Open-ended comments</a:t>
            </a:r>
          </a:p>
        </p:txBody>
      </p:sp>
      <p:sp>
        <p:nvSpPr>
          <p:cNvPr id="13" name="Text Placeholder 4">
            <a:extLst>
              <a:ext uri="{FF2B5EF4-FFF2-40B4-BE49-F238E27FC236}">
                <a16:creationId xmlns:a16="http://schemas.microsoft.com/office/drawing/2014/main" id="{DBC1B1D7-603C-44CE-710A-B37856386B8E}"/>
              </a:ext>
            </a:extLst>
          </p:cNvPr>
          <p:cNvSpPr txBox="1">
            <a:spLocks/>
          </p:cNvSpPr>
          <p:nvPr/>
        </p:nvSpPr>
        <p:spPr>
          <a:xfrm>
            <a:off x="244856" y="1051468"/>
            <a:ext cx="8739124"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Rent control issues (19%) are the top concern among respondents not strongly supporting recommendation 6 (n=202), including rent controls negatively affecting landlords or homeowners (6%).</a:t>
            </a:r>
          </a:p>
        </p:txBody>
      </p:sp>
      <p:sp>
        <p:nvSpPr>
          <p:cNvPr id="8" name="Title 1">
            <a:extLst>
              <a:ext uri="{FF2B5EF4-FFF2-40B4-BE49-F238E27FC236}">
                <a16:creationId xmlns:a16="http://schemas.microsoft.com/office/drawing/2014/main" id="{5528A984-EEB5-87CF-9E51-8B57DA784981}"/>
              </a:ext>
            </a:extLst>
          </p:cNvPr>
          <p:cNvSpPr>
            <a:spLocks noGrp="1"/>
          </p:cNvSpPr>
          <p:nvPr>
            <p:ph type="title"/>
          </p:nvPr>
        </p:nvSpPr>
        <p:spPr>
          <a:xfrm>
            <a:off x="2304287" y="224791"/>
            <a:ext cx="6775705" cy="681881"/>
          </a:xfrm>
        </p:spPr>
        <p:txBody>
          <a:bodyPr>
            <a:noAutofit/>
          </a:bodyPr>
          <a:lstStyle/>
          <a:p>
            <a:r>
              <a:rPr lang="en-US" sz="2400" dirty="0"/>
              <a:t>Concerns with recommendation 6: ensure more people have a safe place to call home</a:t>
            </a:r>
          </a:p>
        </p:txBody>
      </p:sp>
      <p:sp>
        <p:nvSpPr>
          <p:cNvPr id="7" name="Text Placeholder 4">
            <a:extLst>
              <a:ext uri="{FF2B5EF4-FFF2-40B4-BE49-F238E27FC236}">
                <a16:creationId xmlns:a16="http://schemas.microsoft.com/office/drawing/2014/main" id="{E77E526A-F413-D6B0-D9DC-F1AA4D68937A}"/>
              </a:ext>
            </a:extLst>
          </p:cNvPr>
          <p:cNvSpPr>
            <a:spLocks noGrp="1"/>
          </p:cNvSpPr>
          <p:nvPr>
            <p:ph type="body" sz="quarter" idx="18"/>
          </p:nvPr>
        </p:nvSpPr>
        <p:spPr>
          <a:xfrm>
            <a:off x="365761" y="6053143"/>
            <a:ext cx="6400800" cy="530222"/>
          </a:xfrm>
        </p:spPr>
        <p:txBody>
          <a:bodyPr/>
          <a:lstStyle/>
          <a:p>
            <a:r>
              <a:rPr lang="en-US" dirty="0"/>
              <a:t>Q. What concerns, if any, do you have with this recommendation? </a:t>
            </a:r>
          </a:p>
          <a:p>
            <a:r>
              <a:rPr lang="en-US" dirty="0"/>
              <a:t>Base: Respondents that did not “strongly support” recommendation 6 (n=202)</a:t>
            </a:r>
          </a:p>
        </p:txBody>
      </p:sp>
      <p:sp>
        <p:nvSpPr>
          <p:cNvPr id="2" name="Text Placeholder 4">
            <a:extLst>
              <a:ext uri="{FF2B5EF4-FFF2-40B4-BE49-F238E27FC236}">
                <a16:creationId xmlns:a16="http://schemas.microsoft.com/office/drawing/2014/main" id="{22A38832-18BA-D019-4241-EDE146A16DE7}"/>
              </a:ext>
            </a:extLst>
          </p:cNvPr>
          <p:cNvSpPr txBox="1">
            <a:spLocks/>
          </p:cNvSpPr>
          <p:nvPr/>
        </p:nvSpPr>
        <p:spPr>
          <a:xfrm>
            <a:off x="6775957" y="6123342"/>
            <a:ext cx="1911351" cy="268283"/>
          </a:xfrm>
          <a:prstGeom prst="rect">
            <a:avLst/>
          </a:prstGeom>
          <a:ln w="3175">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Multiple responses allowed</a:t>
            </a:r>
          </a:p>
        </p:txBody>
      </p:sp>
    </p:spTree>
    <p:extLst>
      <p:ext uri="{BB962C8B-B14F-4D97-AF65-F5344CB8AC3E}">
        <p14:creationId xmlns:p14="http://schemas.microsoft.com/office/powerpoint/2010/main" val="2493543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walking on a path&#10;&#10;Description automatically generated">
            <a:extLst>
              <a:ext uri="{FF2B5EF4-FFF2-40B4-BE49-F238E27FC236}">
                <a16:creationId xmlns:a16="http://schemas.microsoft.com/office/drawing/2014/main" id="{63EBD79B-0114-5A65-5C72-101EFDFCEB12}"/>
              </a:ext>
            </a:extLst>
          </p:cNvPr>
          <p:cNvPicPr>
            <a:picLocks noGrp="1" noChangeAspect="1"/>
          </p:cNvPicPr>
          <p:nvPr>
            <p:ph type="pic" sz="quarter" idx="15"/>
          </p:nvPr>
        </p:nvPicPr>
        <p:blipFill rotWithShape="1">
          <a:blip r:embed="rId2"/>
          <a:srcRect l="4001" t="12188" b="12188"/>
          <a:stretch/>
        </p:blipFill>
        <p:spPr>
          <a:xfrm>
            <a:off x="0" y="3"/>
            <a:ext cx="9144000" cy="4802242"/>
          </a:xfrm>
        </p:spPr>
      </p:pic>
      <p:sp>
        <p:nvSpPr>
          <p:cNvPr id="2" name="Slide Number Placeholder 1">
            <a:extLst>
              <a:ext uri="{FF2B5EF4-FFF2-40B4-BE49-F238E27FC236}">
                <a16:creationId xmlns:a16="http://schemas.microsoft.com/office/drawing/2014/main" id="{9B4FA1C3-93DC-4670-A32C-ED62FB9FE965}"/>
              </a:ext>
            </a:extLst>
          </p:cNvPr>
          <p:cNvSpPr>
            <a:spLocks noGrp="1"/>
          </p:cNvSpPr>
          <p:nvPr>
            <p:ph type="sldNum" sz="quarter" idx="12"/>
          </p:nvPr>
        </p:nvSpPr>
        <p:spPr/>
        <p:txBody>
          <a:bodyPr/>
          <a:lstStyle/>
          <a:p>
            <a:fld id="{104CF250-7820-BD45-8509-7A2D360AA0A5}" type="slidenum">
              <a:rPr lang="en-US" smtClean="0"/>
              <a:t>24</a:t>
            </a:fld>
            <a:endParaRPr lang="en-US"/>
          </a:p>
        </p:txBody>
      </p:sp>
      <p:sp>
        <p:nvSpPr>
          <p:cNvPr id="4" name="Title 3">
            <a:extLst>
              <a:ext uri="{FF2B5EF4-FFF2-40B4-BE49-F238E27FC236}">
                <a16:creationId xmlns:a16="http://schemas.microsoft.com/office/drawing/2014/main" id="{0565926A-181A-40B0-BCDE-E7B346CE5B4E}"/>
              </a:ext>
            </a:extLst>
          </p:cNvPr>
          <p:cNvSpPr>
            <a:spLocks noGrp="1"/>
          </p:cNvSpPr>
          <p:nvPr>
            <p:ph type="title"/>
          </p:nvPr>
        </p:nvSpPr>
        <p:spPr/>
        <p:txBody>
          <a:bodyPr/>
          <a:lstStyle/>
          <a:p>
            <a:r>
              <a:rPr lang="en-US" dirty="0"/>
              <a:t>Respondent profile</a:t>
            </a:r>
          </a:p>
        </p:txBody>
      </p:sp>
      <p:sp>
        <p:nvSpPr>
          <p:cNvPr id="9" name="Text Placeholder 8">
            <a:extLst>
              <a:ext uri="{FF2B5EF4-FFF2-40B4-BE49-F238E27FC236}">
                <a16:creationId xmlns:a16="http://schemas.microsoft.com/office/drawing/2014/main" id="{B8052077-4BBB-2486-525A-BF6924177A3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41654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C07A-D4A4-9708-6593-B31F81293289}"/>
              </a:ext>
            </a:extLst>
          </p:cNvPr>
          <p:cNvSpPr>
            <a:spLocks noGrp="1"/>
          </p:cNvSpPr>
          <p:nvPr>
            <p:ph type="title"/>
          </p:nvPr>
        </p:nvSpPr>
        <p:spPr>
          <a:xfrm>
            <a:off x="2304288" y="491586"/>
            <a:ext cx="6593332" cy="520407"/>
          </a:xfrm>
        </p:spPr>
        <p:txBody>
          <a:bodyPr>
            <a:normAutofit/>
          </a:bodyPr>
          <a:lstStyle/>
          <a:p>
            <a:r>
              <a:rPr lang="en-US" dirty="0"/>
              <a:t>Housing spending</a:t>
            </a:r>
            <a:endParaRPr lang="en-CA" sz="2000" b="0" dirty="0"/>
          </a:p>
        </p:txBody>
      </p:sp>
      <p:sp>
        <p:nvSpPr>
          <p:cNvPr id="4" name="Slide Number Placeholder 3">
            <a:extLst>
              <a:ext uri="{FF2B5EF4-FFF2-40B4-BE49-F238E27FC236}">
                <a16:creationId xmlns:a16="http://schemas.microsoft.com/office/drawing/2014/main" id="{1FB95E42-7970-2777-53EC-A893D457EA93}"/>
              </a:ext>
            </a:extLst>
          </p:cNvPr>
          <p:cNvSpPr>
            <a:spLocks noGrp="1"/>
          </p:cNvSpPr>
          <p:nvPr>
            <p:ph type="sldNum" sz="quarter" idx="12"/>
          </p:nvPr>
        </p:nvSpPr>
        <p:spPr/>
        <p:txBody>
          <a:bodyPr/>
          <a:lstStyle/>
          <a:p>
            <a:fld id="{104CF250-7820-BD45-8509-7A2D360AA0A5}" type="slidenum">
              <a:rPr lang="en-US" smtClean="0"/>
              <a:t>25</a:t>
            </a:fld>
            <a:endParaRPr lang="en-US"/>
          </a:p>
        </p:txBody>
      </p:sp>
      <p:sp>
        <p:nvSpPr>
          <p:cNvPr id="7" name="Text Placeholder 4">
            <a:extLst>
              <a:ext uri="{FF2B5EF4-FFF2-40B4-BE49-F238E27FC236}">
                <a16:creationId xmlns:a16="http://schemas.microsoft.com/office/drawing/2014/main" id="{B85F54F2-009D-F35B-6BC7-62A80B71E19D}"/>
              </a:ext>
            </a:extLst>
          </p:cNvPr>
          <p:cNvSpPr txBox="1">
            <a:spLocks/>
          </p:cNvSpPr>
          <p:nvPr/>
        </p:nvSpPr>
        <p:spPr>
          <a:xfrm>
            <a:off x="365760" y="6026592"/>
            <a:ext cx="8197054" cy="352422"/>
          </a:xfrm>
          <a:prstGeom prst="rect">
            <a:avLst/>
          </a:prstGeom>
        </p:spPr>
        <p:txBody>
          <a:bodyPr lIns="0" tIns="0" anchor="b"/>
          <a:lstStyle>
            <a:lvl1pPr marL="0" indent="0" algn="l" defTabSz="914377" rtl="0" eaLnBrk="1" latinLnBrk="0" hangingPunct="1">
              <a:lnSpc>
                <a:spcPct val="90000"/>
              </a:lnSpc>
              <a:spcBef>
                <a:spcPts val="0"/>
              </a:spcBef>
              <a:buFont typeface="Arial" panose="020B0604020202020204" pitchFamily="34" charset="0"/>
              <a:buNone/>
              <a:defRPr sz="1100" i="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rgbClr val="4B4F55"/>
                </a:solidFill>
              </a:rPr>
              <a:t>Q. Approximately what percentage of your total monthly household monthly income, before tax, would you say you spend on the rent or mortgage payment for the home you currently live in? / Q. Can you tell me whether you think you spend more than or less than thirty percent of your total monthly household income before tax on your rent or mortgage? / </a:t>
            </a:r>
            <a:r>
              <a:rPr lang="en-US" dirty="0">
                <a:solidFill>
                  <a:srgbClr val="4B4F55"/>
                </a:solidFill>
              </a:rPr>
              <a:t>Q.</a:t>
            </a:r>
            <a:r>
              <a:rPr lang="en-US" sz="1100" dirty="0">
                <a:solidFill>
                  <a:srgbClr val="4B4F55"/>
                </a:solidFill>
              </a:rPr>
              <a:t> Which of the following categories best describes the total annual income, before taxes, of all the members of your household?</a:t>
            </a:r>
          </a:p>
          <a:p>
            <a:r>
              <a:rPr lang="en-US" sz="1100" dirty="0">
                <a:solidFill>
                  <a:srgbClr val="4B4F55"/>
                </a:solidFill>
              </a:rPr>
              <a:t>Base: Those who provided a response (see base sizes in chart)</a:t>
            </a:r>
          </a:p>
          <a:p>
            <a:r>
              <a:rPr lang="en-US" dirty="0">
                <a:solidFill>
                  <a:srgbClr val="4B4F55"/>
                </a:solidFill>
              </a:rPr>
              <a:t>*Reflects the housing affordability threshold (earn less than 65% of the Calgary Area Median Income)</a:t>
            </a:r>
            <a:endParaRPr lang="en-US" sz="1100" dirty="0">
              <a:solidFill>
                <a:srgbClr val="4B4F55"/>
              </a:solidFill>
            </a:endParaRPr>
          </a:p>
        </p:txBody>
      </p:sp>
      <p:graphicFrame>
        <p:nvGraphicFramePr>
          <p:cNvPr id="8" name="Chart Placeholder 10">
            <a:extLst>
              <a:ext uri="{FF2B5EF4-FFF2-40B4-BE49-F238E27FC236}">
                <a16:creationId xmlns:a16="http://schemas.microsoft.com/office/drawing/2014/main" id="{A1479EAB-BB49-182F-51B8-92028F79C279}"/>
              </a:ext>
            </a:extLst>
          </p:cNvPr>
          <p:cNvGraphicFramePr>
            <a:graphicFrameLocks/>
          </p:cNvGraphicFramePr>
          <p:nvPr>
            <p:extLst>
              <p:ext uri="{D42A27DB-BD31-4B8C-83A1-F6EECF244321}">
                <p14:modId xmlns:p14="http://schemas.microsoft.com/office/powerpoint/2010/main" val="4069642189"/>
              </p:ext>
            </p:extLst>
          </p:nvPr>
        </p:nvGraphicFramePr>
        <p:xfrm>
          <a:off x="-13432" y="2084520"/>
          <a:ext cx="3143573" cy="2461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Placeholder 10">
            <a:extLst>
              <a:ext uri="{FF2B5EF4-FFF2-40B4-BE49-F238E27FC236}">
                <a16:creationId xmlns:a16="http://schemas.microsoft.com/office/drawing/2014/main" id="{60431D19-9978-2555-90E4-9AF5BFB5BABE}"/>
              </a:ext>
            </a:extLst>
          </p:cNvPr>
          <p:cNvGraphicFramePr>
            <a:graphicFrameLocks/>
          </p:cNvGraphicFramePr>
          <p:nvPr>
            <p:extLst>
              <p:ext uri="{D42A27DB-BD31-4B8C-83A1-F6EECF244321}">
                <p14:modId xmlns:p14="http://schemas.microsoft.com/office/powerpoint/2010/main" val="1720600096"/>
              </p:ext>
            </p:extLst>
          </p:nvPr>
        </p:nvGraphicFramePr>
        <p:xfrm>
          <a:off x="3744709" y="2058253"/>
          <a:ext cx="3823212" cy="2970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8">
            <a:extLst>
              <a:ext uri="{FF2B5EF4-FFF2-40B4-BE49-F238E27FC236}">
                <a16:creationId xmlns:a16="http://schemas.microsoft.com/office/drawing/2014/main" id="{289C7981-C2F0-17EA-0C2E-462DA55E6009}"/>
              </a:ext>
            </a:extLst>
          </p:cNvPr>
          <p:cNvGraphicFramePr>
            <a:graphicFrameLocks/>
          </p:cNvGraphicFramePr>
          <p:nvPr>
            <p:extLst>
              <p:ext uri="{D42A27DB-BD31-4B8C-83A1-F6EECF244321}">
                <p14:modId xmlns:p14="http://schemas.microsoft.com/office/powerpoint/2010/main" val="3712678146"/>
              </p:ext>
            </p:extLst>
          </p:nvPr>
        </p:nvGraphicFramePr>
        <p:xfrm>
          <a:off x="6062472" y="3509368"/>
          <a:ext cx="3200399" cy="1725424"/>
        </p:xfrm>
        <a:graphic>
          <a:graphicData uri="http://schemas.openxmlformats.org/drawingml/2006/chart">
            <c:chart xmlns:c="http://schemas.openxmlformats.org/drawingml/2006/chart" xmlns:r="http://schemas.openxmlformats.org/officeDocument/2006/relationships" r:id="rId4"/>
          </a:graphicData>
        </a:graphic>
      </p:graphicFrame>
      <p:sp>
        <p:nvSpPr>
          <p:cNvPr id="15" name="Arrow: Bent 14">
            <a:extLst>
              <a:ext uri="{FF2B5EF4-FFF2-40B4-BE49-F238E27FC236}">
                <a16:creationId xmlns:a16="http://schemas.microsoft.com/office/drawing/2014/main" id="{A7F72395-8DA0-2267-65DE-FCA5E65C707A}"/>
              </a:ext>
            </a:extLst>
          </p:cNvPr>
          <p:cNvSpPr/>
          <p:nvPr/>
        </p:nvSpPr>
        <p:spPr>
          <a:xfrm rot="5400000">
            <a:off x="6810250" y="2763615"/>
            <a:ext cx="252839" cy="1172553"/>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16" name="Chart Placeholder 8">
            <a:extLst>
              <a:ext uri="{FF2B5EF4-FFF2-40B4-BE49-F238E27FC236}">
                <a16:creationId xmlns:a16="http://schemas.microsoft.com/office/drawing/2014/main" id="{678D3D94-0D8C-A420-917F-E6995413F34B}"/>
              </a:ext>
            </a:extLst>
          </p:cNvPr>
          <p:cNvGraphicFramePr>
            <a:graphicFrameLocks/>
          </p:cNvGraphicFramePr>
          <p:nvPr>
            <p:extLst>
              <p:ext uri="{D42A27DB-BD31-4B8C-83A1-F6EECF244321}">
                <p14:modId xmlns:p14="http://schemas.microsoft.com/office/powerpoint/2010/main" val="3602254430"/>
              </p:ext>
            </p:extLst>
          </p:nvPr>
        </p:nvGraphicFramePr>
        <p:xfrm>
          <a:off x="2221992" y="3552766"/>
          <a:ext cx="2638681" cy="1682026"/>
        </p:xfrm>
        <a:graphic>
          <a:graphicData uri="http://schemas.openxmlformats.org/drawingml/2006/chart">
            <c:chart xmlns:c="http://schemas.openxmlformats.org/drawingml/2006/chart" xmlns:r="http://schemas.openxmlformats.org/officeDocument/2006/relationships" r:id="rId5"/>
          </a:graphicData>
        </a:graphic>
      </p:graphicFrame>
      <p:sp>
        <p:nvSpPr>
          <p:cNvPr id="17" name="Arrow: Bent 16">
            <a:extLst>
              <a:ext uri="{FF2B5EF4-FFF2-40B4-BE49-F238E27FC236}">
                <a16:creationId xmlns:a16="http://schemas.microsoft.com/office/drawing/2014/main" id="{A93DF40D-7CCB-0994-97E2-4B1532F80224}"/>
              </a:ext>
            </a:extLst>
          </p:cNvPr>
          <p:cNvSpPr/>
          <p:nvPr/>
        </p:nvSpPr>
        <p:spPr>
          <a:xfrm rot="5400000" flipV="1">
            <a:off x="4173353" y="2787908"/>
            <a:ext cx="252838" cy="1123963"/>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Text Placeholder 4">
            <a:extLst>
              <a:ext uri="{FF2B5EF4-FFF2-40B4-BE49-F238E27FC236}">
                <a16:creationId xmlns:a16="http://schemas.microsoft.com/office/drawing/2014/main" id="{16958223-D0DB-382E-E071-1365EF8D3B97}"/>
              </a:ext>
            </a:extLst>
          </p:cNvPr>
          <p:cNvSpPr txBox="1">
            <a:spLocks/>
          </p:cNvSpPr>
          <p:nvPr/>
        </p:nvSpPr>
        <p:spPr>
          <a:xfrm>
            <a:off x="244855" y="1033642"/>
            <a:ext cx="8680641"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On average, respondents indicated they spend one-third (33%) of their monthly household income before tax on housing. Among those spending 30% or more on housing, 27% indicated their annual household income is less than $60,000*. Conversely, among those spending less than 30% of their monthly household income before tax on housing, only 8% have an annual household income less than $60,000.</a:t>
            </a:r>
          </a:p>
        </p:txBody>
      </p:sp>
    </p:spTree>
    <p:extLst>
      <p:ext uri="{BB962C8B-B14F-4D97-AF65-F5344CB8AC3E}">
        <p14:creationId xmlns:p14="http://schemas.microsoft.com/office/powerpoint/2010/main" val="260176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711A-426D-35A1-23DC-FB0AE164841E}"/>
              </a:ext>
            </a:extLst>
          </p:cNvPr>
          <p:cNvSpPr>
            <a:spLocks noGrp="1"/>
          </p:cNvSpPr>
          <p:nvPr>
            <p:ph type="title"/>
          </p:nvPr>
        </p:nvSpPr>
        <p:spPr/>
        <p:txBody>
          <a:bodyPr/>
          <a:lstStyle/>
          <a:p>
            <a:r>
              <a:rPr lang="en-US" dirty="0"/>
              <a:t>Respondent profile</a:t>
            </a:r>
          </a:p>
        </p:txBody>
      </p:sp>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26</a:t>
            </a:fld>
            <a:endParaRPr lang="en-US"/>
          </a:p>
        </p:txBody>
      </p:sp>
      <p:graphicFrame>
        <p:nvGraphicFramePr>
          <p:cNvPr id="7" name="Table 6">
            <a:extLst>
              <a:ext uri="{FF2B5EF4-FFF2-40B4-BE49-F238E27FC236}">
                <a16:creationId xmlns:a16="http://schemas.microsoft.com/office/drawing/2014/main" id="{A3807C3C-8B69-68BB-2CA5-31F4653820AA}"/>
              </a:ext>
            </a:extLst>
          </p:cNvPr>
          <p:cNvGraphicFramePr>
            <a:graphicFrameLocks noGrp="1"/>
          </p:cNvGraphicFramePr>
          <p:nvPr>
            <p:extLst>
              <p:ext uri="{D42A27DB-BD31-4B8C-83A1-F6EECF244321}">
                <p14:modId xmlns:p14="http://schemas.microsoft.com/office/powerpoint/2010/main" val="618656728"/>
              </p:ext>
            </p:extLst>
          </p:nvPr>
        </p:nvGraphicFramePr>
        <p:xfrm>
          <a:off x="367364" y="1457527"/>
          <a:ext cx="2597131" cy="1520499"/>
        </p:xfrm>
        <a:graphic>
          <a:graphicData uri="http://schemas.openxmlformats.org/drawingml/2006/table">
            <a:tbl>
              <a:tblPr firstRow="1" bandRow="1">
                <a:tableStyleId>{6E25E649-3F16-4E02-A733-19D2CDBF48F0}</a:tableStyleId>
              </a:tblPr>
              <a:tblGrid>
                <a:gridCol w="1815896">
                  <a:extLst>
                    <a:ext uri="{9D8B030D-6E8A-4147-A177-3AD203B41FA5}">
                      <a16:colId xmlns:a16="http://schemas.microsoft.com/office/drawing/2014/main" val="355737303"/>
                    </a:ext>
                  </a:extLst>
                </a:gridCol>
                <a:gridCol w="781235">
                  <a:extLst>
                    <a:ext uri="{9D8B030D-6E8A-4147-A177-3AD203B41FA5}">
                      <a16:colId xmlns:a16="http://schemas.microsoft.com/office/drawing/2014/main" val="4100292847"/>
                    </a:ext>
                  </a:extLst>
                </a:gridCol>
              </a:tblGrid>
              <a:tr h="282751">
                <a:tc gridSpan="2">
                  <a:txBody>
                    <a:bodyPr/>
                    <a:lstStyle/>
                    <a:p>
                      <a:pPr algn="ctr"/>
                      <a:r>
                        <a:rPr lang="en-US" sz="1100" dirty="0">
                          <a:solidFill>
                            <a:schemeClr val="bg1"/>
                          </a:solidFill>
                        </a:rPr>
                        <a:t>Home ownership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309437">
                <a:tc>
                  <a:txBody>
                    <a:bodyPr/>
                    <a:lstStyle/>
                    <a:p>
                      <a:pPr algn="r"/>
                      <a:r>
                        <a:rPr lang="en-US" sz="1100" dirty="0">
                          <a:solidFill>
                            <a:schemeClr val="tx1"/>
                          </a:solidFill>
                        </a:rPr>
                        <a:t>Own</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65%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09437">
                <a:tc>
                  <a:txBody>
                    <a:bodyPr/>
                    <a:lstStyle/>
                    <a:p>
                      <a:pPr algn="r"/>
                      <a:r>
                        <a:rPr lang="en-US" sz="1100" dirty="0">
                          <a:solidFill>
                            <a:schemeClr val="tx1"/>
                          </a:solidFill>
                        </a:rPr>
                        <a:t>Rent</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309437">
                <a:tc>
                  <a:txBody>
                    <a:bodyPr/>
                    <a:lstStyle/>
                    <a:p>
                      <a:pPr algn="r"/>
                      <a:r>
                        <a:rPr lang="en-US" sz="1100" dirty="0">
                          <a:solidFill>
                            <a:schemeClr val="tx1"/>
                          </a:solidFill>
                        </a:rPr>
                        <a:t>Neither / other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6099083"/>
                  </a:ext>
                </a:extLst>
              </a:tr>
              <a:tr h="309437">
                <a:tc>
                  <a:txBody>
                    <a:bodyPr/>
                    <a:lstStyle/>
                    <a:p>
                      <a:pPr algn="r"/>
                      <a:r>
                        <a:rPr lang="en-US" sz="1100" dirty="0">
                          <a:solidFill>
                            <a:schemeClr val="tx1"/>
                          </a:solidFill>
                        </a:rPr>
                        <a:t>Prefer not to answer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&lt;1%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192032"/>
                  </a:ext>
                </a:extLst>
              </a:tr>
            </a:tbl>
          </a:graphicData>
        </a:graphic>
      </p:graphicFrame>
      <p:graphicFrame>
        <p:nvGraphicFramePr>
          <p:cNvPr id="10" name="Table 9">
            <a:extLst>
              <a:ext uri="{FF2B5EF4-FFF2-40B4-BE49-F238E27FC236}">
                <a16:creationId xmlns:a16="http://schemas.microsoft.com/office/drawing/2014/main" id="{84FE1164-8A8E-DC96-A1BE-AE003BE23E19}"/>
              </a:ext>
            </a:extLst>
          </p:cNvPr>
          <p:cNvGraphicFramePr>
            <a:graphicFrameLocks noGrp="1"/>
          </p:cNvGraphicFramePr>
          <p:nvPr>
            <p:extLst>
              <p:ext uri="{D42A27DB-BD31-4B8C-83A1-F6EECF244321}">
                <p14:modId xmlns:p14="http://schemas.microsoft.com/office/powerpoint/2010/main" val="1794077025"/>
              </p:ext>
            </p:extLst>
          </p:nvPr>
        </p:nvGraphicFramePr>
        <p:xfrm>
          <a:off x="3306190" y="1456680"/>
          <a:ext cx="2561594" cy="2575560"/>
        </p:xfrm>
        <a:graphic>
          <a:graphicData uri="http://schemas.openxmlformats.org/drawingml/2006/table">
            <a:tbl>
              <a:tblPr firstRow="1" bandRow="1">
                <a:tableStyleId>{6E25E649-3F16-4E02-A733-19D2CDBF48F0}</a:tableStyleId>
              </a:tblPr>
              <a:tblGrid>
                <a:gridCol w="1828800">
                  <a:extLst>
                    <a:ext uri="{9D8B030D-6E8A-4147-A177-3AD203B41FA5}">
                      <a16:colId xmlns:a16="http://schemas.microsoft.com/office/drawing/2014/main" val="355737303"/>
                    </a:ext>
                  </a:extLst>
                </a:gridCol>
                <a:gridCol w="732794">
                  <a:extLst>
                    <a:ext uri="{9D8B030D-6E8A-4147-A177-3AD203B41FA5}">
                      <a16:colId xmlns:a16="http://schemas.microsoft.com/office/drawing/2014/main" val="4100292847"/>
                    </a:ext>
                  </a:extLst>
                </a:gridCol>
              </a:tblGrid>
              <a:tr h="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bg1"/>
                          </a:solidFill>
                        </a:rPr>
                        <a:t>Home type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CA" sz="1100" b="0" i="0" u="none" strike="noStrike" dirty="0">
                          <a:solidFill>
                            <a:schemeClr val="tx1"/>
                          </a:solidFill>
                          <a:effectLst/>
                          <a:latin typeface="+mn-lt"/>
                        </a:rPr>
                        <a:t>Single-detached</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59%</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Apartment or apartment-style condo building</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19%</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1092734"/>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rPr>
                        <a:t>D</a:t>
                      </a:r>
                      <a:r>
                        <a:rPr lang="en-CA" sz="1100" b="0" i="0" u="none" strike="noStrike" dirty="0" err="1">
                          <a:solidFill>
                            <a:schemeClr val="tx1"/>
                          </a:solidFill>
                          <a:effectLst/>
                          <a:latin typeface="+mn-lt"/>
                        </a:rPr>
                        <a:t>uplex</a:t>
                      </a:r>
                      <a:r>
                        <a:rPr lang="en-CA" sz="1100" b="0" i="0" u="none" strike="noStrike" dirty="0">
                          <a:solidFill>
                            <a:schemeClr val="tx1"/>
                          </a:solidFill>
                          <a:effectLst/>
                          <a:latin typeface="+mn-lt"/>
                        </a:rPr>
                        <a:t> or semi-detached</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9%</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6115456"/>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Townhouse</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8%</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6720475"/>
                  </a:ext>
                </a:extLst>
              </a:tr>
              <a:tr h="239088">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Another type of multi-unit complex</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4%</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4701180"/>
                  </a:ext>
                </a:extLst>
              </a:tr>
              <a:tr h="239088">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CA" sz="1100" b="0" i="0" u="none" strike="noStrike" dirty="0">
                          <a:solidFill>
                            <a:schemeClr val="tx1"/>
                          </a:solidFill>
                          <a:effectLst/>
                          <a:latin typeface="+mn-lt"/>
                        </a:rPr>
                        <a:t>Rowhouse</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1%</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14183"/>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Don’t know / prefer not to answer</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1%</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843751"/>
                  </a:ext>
                </a:extLst>
              </a:tr>
            </a:tbl>
          </a:graphicData>
        </a:graphic>
      </p:graphicFrame>
      <p:graphicFrame>
        <p:nvGraphicFramePr>
          <p:cNvPr id="11" name="Table 10">
            <a:extLst>
              <a:ext uri="{FF2B5EF4-FFF2-40B4-BE49-F238E27FC236}">
                <a16:creationId xmlns:a16="http://schemas.microsoft.com/office/drawing/2014/main" id="{465E09A9-052D-3C56-0955-0B5F8400A2EB}"/>
              </a:ext>
            </a:extLst>
          </p:cNvPr>
          <p:cNvGraphicFramePr>
            <a:graphicFrameLocks noGrp="1"/>
          </p:cNvGraphicFramePr>
          <p:nvPr>
            <p:extLst>
              <p:ext uri="{D42A27DB-BD31-4B8C-83A1-F6EECF244321}">
                <p14:modId xmlns:p14="http://schemas.microsoft.com/office/powerpoint/2010/main" val="1493038323"/>
              </p:ext>
            </p:extLst>
          </p:nvPr>
        </p:nvGraphicFramePr>
        <p:xfrm>
          <a:off x="364992" y="3223786"/>
          <a:ext cx="2597131" cy="1829936"/>
        </p:xfrm>
        <a:graphic>
          <a:graphicData uri="http://schemas.openxmlformats.org/drawingml/2006/table">
            <a:tbl>
              <a:tblPr firstRow="1" bandRow="1">
                <a:tableStyleId>{6E25E649-3F16-4E02-A733-19D2CDBF48F0}</a:tableStyleId>
              </a:tblPr>
              <a:tblGrid>
                <a:gridCol w="1815896">
                  <a:extLst>
                    <a:ext uri="{9D8B030D-6E8A-4147-A177-3AD203B41FA5}">
                      <a16:colId xmlns:a16="http://schemas.microsoft.com/office/drawing/2014/main" val="355737303"/>
                    </a:ext>
                  </a:extLst>
                </a:gridCol>
                <a:gridCol w="781235">
                  <a:extLst>
                    <a:ext uri="{9D8B030D-6E8A-4147-A177-3AD203B41FA5}">
                      <a16:colId xmlns:a16="http://schemas.microsoft.com/office/drawing/2014/main" val="4100292847"/>
                    </a:ext>
                  </a:extLst>
                </a:gridCol>
              </a:tblGrid>
              <a:tr h="282751">
                <a:tc gridSpan="2">
                  <a:txBody>
                    <a:bodyPr/>
                    <a:lstStyle/>
                    <a:p>
                      <a:pPr algn="ctr"/>
                      <a:r>
                        <a:rPr lang="en-US" sz="1100" dirty="0">
                          <a:solidFill>
                            <a:schemeClr val="bg1"/>
                          </a:solidFill>
                        </a:rPr>
                        <a:t>Years living in current home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309437">
                <a:tc>
                  <a:txBody>
                    <a:bodyPr/>
                    <a:lstStyle/>
                    <a:p>
                      <a:pPr algn="r"/>
                      <a:r>
                        <a:rPr lang="en-US" sz="1100" dirty="0">
                          <a:solidFill>
                            <a:schemeClr val="tx1"/>
                          </a:solidFill>
                        </a:rPr>
                        <a:t>5 years or less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47%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09437">
                <a:tc>
                  <a:txBody>
                    <a:bodyPr/>
                    <a:lstStyle/>
                    <a:p>
                      <a:pPr algn="r"/>
                      <a:r>
                        <a:rPr lang="en-US" sz="1100" dirty="0">
                          <a:solidFill>
                            <a:schemeClr val="tx1"/>
                          </a:solidFill>
                        </a:rPr>
                        <a:t>6 to 10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16%</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309437">
                <a:tc>
                  <a:txBody>
                    <a:bodyPr/>
                    <a:lstStyle/>
                    <a:p>
                      <a:pPr algn="r"/>
                      <a:r>
                        <a:rPr lang="en-US" sz="1100" dirty="0">
                          <a:solidFill>
                            <a:schemeClr val="tx1"/>
                          </a:solidFill>
                        </a:rPr>
                        <a:t>11 to 20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2202341"/>
                  </a:ext>
                </a:extLst>
              </a:tr>
              <a:tr h="309437">
                <a:tc>
                  <a:txBody>
                    <a:bodyPr/>
                    <a:lstStyle/>
                    <a:p>
                      <a:pPr algn="r"/>
                      <a:r>
                        <a:rPr lang="en-US" sz="1100" dirty="0">
                          <a:solidFill>
                            <a:schemeClr val="tx1"/>
                          </a:solidFill>
                        </a:rPr>
                        <a:t>More than 20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4087317"/>
                  </a:ext>
                </a:extLst>
              </a:tr>
              <a:tr h="309437">
                <a:tc>
                  <a:txBody>
                    <a:bodyPr/>
                    <a:lstStyle/>
                    <a:p>
                      <a:pPr algn="r"/>
                      <a:r>
                        <a:rPr lang="en-US" sz="1100" dirty="0">
                          <a:solidFill>
                            <a:schemeClr val="tx1"/>
                          </a:solidFill>
                        </a:rPr>
                        <a:t>Don’t know</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&lt;1%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192032"/>
                  </a:ext>
                </a:extLst>
              </a:tr>
            </a:tbl>
          </a:graphicData>
        </a:graphic>
      </p:graphicFrame>
      <p:graphicFrame>
        <p:nvGraphicFramePr>
          <p:cNvPr id="13" name="Table 12">
            <a:extLst>
              <a:ext uri="{FF2B5EF4-FFF2-40B4-BE49-F238E27FC236}">
                <a16:creationId xmlns:a16="http://schemas.microsoft.com/office/drawing/2014/main" id="{06835D3A-B1BC-B4CC-06FE-BFE027291A04}"/>
              </a:ext>
            </a:extLst>
          </p:cNvPr>
          <p:cNvGraphicFramePr>
            <a:graphicFrameLocks noGrp="1"/>
          </p:cNvGraphicFramePr>
          <p:nvPr>
            <p:extLst>
              <p:ext uri="{D42A27DB-BD31-4B8C-83A1-F6EECF244321}">
                <p14:modId xmlns:p14="http://schemas.microsoft.com/office/powerpoint/2010/main" val="1223921694"/>
              </p:ext>
            </p:extLst>
          </p:nvPr>
        </p:nvGraphicFramePr>
        <p:xfrm>
          <a:off x="3306191" y="4254023"/>
          <a:ext cx="2561594" cy="1829936"/>
        </p:xfrm>
        <a:graphic>
          <a:graphicData uri="http://schemas.openxmlformats.org/drawingml/2006/table">
            <a:tbl>
              <a:tblPr firstRow="1" bandRow="1">
                <a:tableStyleId>{6E25E649-3F16-4E02-A733-19D2CDBF48F0}</a:tableStyleId>
              </a:tblPr>
              <a:tblGrid>
                <a:gridCol w="1791049">
                  <a:extLst>
                    <a:ext uri="{9D8B030D-6E8A-4147-A177-3AD203B41FA5}">
                      <a16:colId xmlns:a16="http://schemas.microsoft.com/office/drawing/2014/main" val="355737303"/>
                    </a:ext>
                  </a:extLst>
                </a:gridCol>
                <a:gridCol w="770545">
                  <a:extLst>
                    <a:ext uri="{9D8B030D-6E8A-4147-A177-3AD203B41FA5}">
                      <a16:colId xmlns:a16="http://schemas.microsoft.com/office/drawing/2014/main" val="4100292847"/>
                    </a:ext>
                  </a:extLst>
                </a:gridCol>
              </a:tblGrid>
              <a:tr h="282751">
                <a:tc gridSpan="2">
                  <a:txBody>
                    <a:bodyPr/>
                    <a:lstStyle/>
                    <a:p>
                      <a:pPr algn="ctr"/>
                      <a:r>
                        <a:rPr lang="en-US" sz="1100" dirty="0">
                          <a:solidFill>
                            <a:schemeClr val="bg1"/>
                          </a:solidFill>
                        </a:rPr>
                        <a:t>Number of people in household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309437">
                <a:tc>
                  <a:txBody>
                    <a:bodyPr/>
                    <a:lstStyle/>
                    <a:p>
                      <a:pPr algn="r"/>
                      <a:r>
                        <a:rPr lang="en-US" sz="1100" dirty="0">
                          <a:solidFill>
                            <a:schemeClr val="tx1"/>
                          </a:solidFill>
                        </a:rPr>
                        <a:t>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17%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09437">
                <a:tc>
                  <a:txBody>
                    <a:bodyPr/>
                    <a:lstStyle/>
                    <a:p>
                      <a:pPr algn="r"/>
                      <a:r>
                        <a:rPr lang="en-US" sz="1100" dirty="0">
                          <a:solidFill>
                            <a:schemeClr val="tx1"/>
                          </a:solidFill>
                        </a:rPr>
                        <a:t>2</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309437">
                <a:tc>
                  <a:txBody>
                    <a:bodyPr/>
                    <a:lstStyle/>
                    <a:p>
                      <a:pPr algn="r"/>
                      <a:r>
                        <a:rPr lang="en-US" sz="1100" dirty="0">
                          <a:solidFill>
                            <a:schemeClr val="tx1"/>
                          </a:solidFill>
                        </a:rPr>
                        <a:t>3 - 4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38%</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309437">
                <a:tc>
                  <a:txBody>
                    <a:bodyPr/>
                    <a:lstStyle/>
                    <a:p>
                      <a:pPr algn="r"/>
                      <a:r>
                        <a:rPr lang="en-US" sz="1100" dirty="0">
                          <a:solidFill>
                            <a:schemeClr val="tx1"/>
                          </a:solidFill>
                        </a:rPr>
                        <a:t>5 or more</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2146270"/>
                  </a:ext>
                </a:extLst>
              </a:tr>
              <a:tr h="309437">
                <a:tc>
                  <a:txBody>
                    <a:bodyPr/>
                    <a:lstStyle/>
                    <a:p>
                      <a:pPr algn="r"/>
                      <a:r>
                        <a:rPr lang="en-US" sz="1100" dirty="0">
                          <a:solidFill>
                            <a:schemeClr val="tx1"/>
                          </a:solidFill>
                        </a:rPr>
                        <a:t>Prefer not to answer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968797"/>
                  </a:ext>
                </a:extLst>
              </a:tr>
            </a:tbl>
          </a:graphicData>
        </a:graphic>
      </p:graphicFrame>
      <p:graphicFrame>
        <p:nvGraphicFramePr>
          <p:cNvPr id="4" name="Table 3">
            <a:extLst>
              <a:ext uri="{FF2B5EF4-FFF2-40B4-BE49-F238E27FC236}">
                <a16:creationId xmlns:a16="http://schemas.microsoft.com/office/drawing/2014/main" id="{F0AB15FF-6EE6-3E68-511E-D0C760ADEA28}"/>
              </a:ext>
            </a:extLst>
          </p:cNvPr>
          <p:cNvGraphicFramePr>
            <a:graphicFrameLocks noGrp="1"/>
          </p:cNvGraphicFramePr>
          <p:nvPr>
            <p:extLst>
              <p:ext uri="{D42A27DB-BD31-4B8C-83A1-F6EECF244321}">
                <p14:modId xmlns:p14="http://schemas.microsoft.com/office/powerpoint/2010/main" val="3057677739"/>
              </p:ext>
            </p:extLst>
          </p:nvPr>
        </p:nvGraphicFramePr>
        <p:xfrm>
          <a:off x="367363" y="5299482"/>
          <a:ext cx="2597131" cy="777240"/>
        </p:xfrm>
        <a:graphic>
          <a:graphicData uri="http://schemas.openxmlformats.org/drawingml/2006/table">
            <a:tbl>
              <a:tblPr firstRow="1" bandRow="1">
                <a:tableStyleId>{6E25E649-3F16-4E02-A733-19D2CDBF48F0}</a:tableStyleId>
              </a:tblPr>
              <a:tblGrid>
                <a:gridCol w="1855094">
                  <a:extLst>
                    <a:ext uri="{9D8B030D-6E8A-4147-A177-3AD203B41FA5}">
                      <a16:colId xmlns:a16="http://schemas.microsoft.com/office/drawing/2014/main" val="355737303"/>
                    </a:ext>
                  </a:extLst>
                </a:gridCol>
                <a:gridCol w="742037">
                  <a:extLst>
                    <a:ext uri="{9D8B030D-6E8A-4147-A177-3AD203B41FA5}">
                      <a16:colId xmlns:a16="http://schemas.microsoft.com/office/drawing/2014/main" val="4100292847"/>
                    </a:ext>
                  </a:extLst>
                </a:gridCol>
              </a:tblGrid>
              <a:tr h="253538">
                <a:tc gridSpan="2">
                  <a:txBody>
                    <a:bodyPr/>
                    <a:lstStyle/>
                    <a:p>
                      <a:pPr algn="ctr"/>
                      <a:r>
                        <a:rPr lang="en-US" sz="1100" dirty="0">
                          <a:solidFill>
                            <a:schemeClr val="bg1"/>
                          </a:solidFill>
                        </a:rPr>
                        <a:t>Location in Calgary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53538">
                <a:tc>
                  <a:txBody>
                    <a:bodyPr/>
                    <a:lstStyle/>
                    <a:p>
                      <a:pPr algn="r"/>
                      <a:r>
                        <a:rPr lang="en-US" sz="1100" dirty="0">
                          <a:solidFill>
                            <a:schemeClr val="tx1"/>
                          </a:solidFill>
                        </a:rPr>
                        <a:t>Inner city</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24%</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53538">
                <a:tc>
                  <a:txBody>
                    <a:bodyPr/>
                    <a:lstStyle/>
                    <a:p>
                      <a:pPr algn="r"/>
                      <a:r>
                        <a:rPr lang="en-US" sz="1100" dirty="0">
                          <a:solidFill>
                            <a:schemeClr val="tx1"/>
                          </a:solidFill>
                        </a:rPr>
                        <a:t>Outside inner city</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76%</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092292"/>
                  </a:ext>
                </a:extLst>
              </a:tr>
            </a:tbl>
          </a:graphicData>
        </a:graphic>
      </p:graphicFrame>
      <p:graphicFrame>
        <p:nvGraphicFramePr>
          <p:cNvPr id="5" name="Table 4">
            <a:extLst>
              <a:ext uri="{FF2B5EF4-FFF2-40B4-BE49-F238E27FC236}">
                <a16:creationId xmlns:a16="http://schemas.microsoft.com/office/drawing/2014/main" id="{63E132C0-6581-490B-6EE3-CAC7B2BB897E}"/>
              </a:ext>
            </a:extLst>
          </p:cNvPr>
          <p:cNvGraphicFramePr>
            <a:graphicFrameLocks noGrp="1"/>
          </p:cNvGraphicFramePr>
          <p:nvPr>
            <p:extLst>
              <p:ext uri="{D42A27DB-BD31-4B8C-83A1-F6EECF244321}">
                <p14:modId xmlns:p14="http://schemas.microsoft.com/office/powerpoint/2010/main" val="2575560489"/>
              </p:ext>
            </p:extLst>
          </p:nvPr>
        </p:nvGraphicFramePr>
        <p:xfrm>
          <a:off x="6209479" y="1457527"/>
          <a:ext cx="2541996" cy="1295400"/>
        </p:xfrm>
        <a:graphic>
          <a:graphicData uri="http://schemas.openxmlformats.org/drawingml/2006/table">
            <a:tbl>
              <a:tblPr firstRow="1" bandRow="1">
                <a:tableStyleId>{6E25E649-3F16-4E02-A733-19D2CDBF48F0}</a:tableStyleId>
              </a:tblPr>
              <a:tblGrid>
                <a:gridCol w="1815711">
                  <a:extLst>
                    <a:ext uri="{9D8B030D-6E8A-4147-A177-3AD203B41FA5}">
                      <a16:colId xmlns:a16="http://schemas.microsoft.com/office/drawing/2014/main" val="355737303"/>
                    </a:ext>
                  </a:extLst>
                </a:gridCol>
                <a:gridCol w="726285">
                  <a:extLst>
                    <a:ext uri="{9D8B030D-6E8A-4147-A177-3AD203B41FA5}">
                      <a16:colId xmlns:a16="http://schemas.microsoft.com/office/drawing/2014/main" val="4100292847"/>
                    </a:ext>
                  </a:extLst>
                </a:gridCol>
              </a:tblGrid>
              <a:tr h="0">
                <a:tc gridSpan="2">
                  <a:txBody>
                    <a:bodyPr/>
                    <a:lstStyle/>
                    <a:p>
                      <a:pPr algn="ctr"/>
                      <a:r>
                        <a:rPr lang="en-US" sz="1100" dirty="0">
                          <a:solidFill>
                            <a:schemeClr val="bg1"/>
                          </a:solidFill>
                        </a:rPr>
                        <a:t>Quadrant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algn="r" rtl="0" fontAlgn="ctr"/>
                      <a:r>
                        <a:rPr lang="en-IN" sz="1100" b="0" i="0" u="none" strike="noStrike" dirty="0">
                          <a:solidFill>
                            <a:schemeClr val="tx1"/>
                          </a:solidFill>
                          <a:effectLst/>
                          <a:latin typeface="Arial" panose="020B0604020202020204" pitchFamily="34" charset="0"/>
                        </a:rPr>
                        <a:t>Southwest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28%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algn="r" rtl="0" fontAlgn="ctr"/>
                      <a:r>
                        <a:rPr lang="en-US" sz="1100" b="0" i="0" u="none" strike="noStrike" dirty="0">
                          <a:solidFill>
                            <a:schemeClr val="tx1"/>
                          </a:solidFill>
                          <a:effectLst/>
                          <a:latin typeface="Arial" panose="020B0604020202020204" pitchFamily="34" charset="0"/>
                        </a:rPr>
                        <a:t>Southeast</a:t>
                      </a:r>
                      <a:endParaRPr lang="en-IN" sz="1100" b="0" i="0" u="none" strike="noStrike" dirty="0">
                        <a:solidFill>
                          <a:schemeClr val="tx1"/>
                        </a:solidFill>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24%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7015728"/>
                  </a:ext>
                </a:extLst>
              </a:tr>
              <a:tr h="0">
                <a:tc>
                  <a:txBody>
                    <a:bodyPr/>
                    <a:lstStyle/>
                    <a:p>
                      <a:pPr marL="0" marR="0" lvl="0" indent="0" algn="r" defTabSz="914377" rtl="0" eaLnBrk="1" fontAlgn="ctr"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Northwest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28%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7928989"/>
                  </a:ext>
                </a:extLst>
              </a:tr>
              <a:tr h="0">
                <a:tc>
                  <a:txBody>
                    <a:bodyPr/>
                    <a:lstStyle/>
                    <a:p>
                      <a:pPr marL="0" marR="0" lvl="0" indent="0" algn="r" defTabSz="914377" rtl="0" eaLnBrk="1" fontAlgn="ctr"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Northeast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20%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50200"/>
                  </a:ext>
                </a:extLst>
              </a:tr>
            </a:tbl>
          </a:graphicData>
        </a:graphic>
      </p:graphicFrame>
      <p:graphicFrame>
        <p:nvGraphicFramePr>
          <p:cNvPr id="6" name="Table 5">
            <a:extLst>
              <a:ext uri="{FF2B5EF4-FFF2-40B4-BE49-F238E27FC236}">
                <a16:creationId xmlns:a16="http://schemas.microsoft.com/office/drawing/2014/main" id="{B9900668-2A80-4AEA-E95B-8175E068B636}"/>
              </a:ext>
            </a:extLst>
          </p:cNvPr>
          <p:cNvGraphicFramePr>
            <a:graphicFrameLocks noGrp="1"/>
          </p:cNvGraphicFramePr>
          <p:nvPr>
            <p:extLst>
              <p:ext uri="{D42A27DB-BD31-4B8C-83A1-F6EECF244321}">
                <p14:modId xmlns:p14="http://schemas.microsoft.com/office/powerpoint/2010/main" val="14307066"/>
              </p:ext>
            </p:extLst>
          </p:nvPr>
        </p:nvGraphicFramePr>
        <p:xfrm>
          <a:off x="6191627" y="2978026"/>
          <a:ext cx="2559848" cy="1813560"/>
        </p:xfrm>
        <a:graphic>
          <a:graphicData uri="http://schemas.openxmlformats.org/drawingml/2006/table">
            <a:tbl>
              <a:tblPr firstRow="1" bandRow="1">
                <a:tableStyleId>{6E25E649-3F16-4E02-A733-19D2CDBF48F0}</a:tableStyleId>
              </a:tblPr>
              <a:tblGrid>
                <a:gridCol w="1828800">
                  <a:extLst>
                    <a:ext uri="{9D8B030D-6E8A-4147-A177-3AD203B41FA5}">
                      <a16:colId xmlns:a16="http://schemas.microsoft.com/office/drawing/2014/main" val="355737303"/>
                    </a:ext>
                  </a:extLst>
                </a:gridCol>
                <a:gridCol w="731048">
                  <a:extLst>
                    <a:ext uri="{9D8B030D-6E8A-4147-A177-3AD203B41FA5}">
                      <a16:colId xmlns:a16="http://schemas.microsoft.com/office/drawing/2014/main" val="4100292847"/>
                    </a:ext>
                  </a:extLst>
                </a:gridCol>
              </a:tblGrid>
              <a:tr h="253538">
                <a:tc gridSpan="2">
                  <a:txBody>
                    <a:bodyPr/>
                    <a:lstStyle/>
                    <a:p>
                      <a:pPr algn="ctr"/>
                      <a:r>
                        <a:rPr lang="en-US" sz="1100" dirty="0">
                          <a:solidFill>
                            <a:schemeClr val="bg1"/>
                          </a:solidFill>
                        </a:rPr>
                        <a:t>Household income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53538">
                <a:tc>
                  <a:txBody>
                    <a:bodyPr/>
                    <a:lstStyle/>
                    <a:p>
                      <a:pPr algn="r"/>
                      <a:r>
                        <a:rPr lang="en-US" sz="1100" dirty="0">
                          <a:solidFill>
                            <a:schemeClr val="tx1"/>
                          </a:solidFill>
                        </a:rPr>
                        <a:t>Less than $60,000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20%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53538">
                <a:tc>
                  <a:txBody>
                    <a:bodyPr/>
                    <a:lstStyle/>
                    <a:p>
                      <a:pPr algn="r"/>
                      <a:r>
                        <a:rPr lang="en-US" sz="1100" dirty="0">
                          <a:solidFill>
                            <a:schemeClr val="tx1"/>
                          </a:solidFill>
                        </a:rPr>
                        <a:t>$60,000 to &lt;$120,000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39%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53538">
                <a:tc>
                  <a:txBody>
                    <a:bodyPr/>
                    <a:lstStyle/>
                    <a:p>
                      <a:pPr algn="r"/>
                      <a:r>
                        <a:rPr lang="en-US" sz="1100" dirty="0">
                          <a:solidFill>
                            <a:schemeClr val="tx1"/>
                          </a:solidFill>
                        </a:rPr>
                        <a:t>$120,000 to &lt;$200,000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21%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253538">
                <a:tc>
                  <a:txBody>
                    <a:bodyPr/>
                    <a:lstStyle/>
                    <a:p>
                      <a:pPr marL="0" marR="0" lvl="0" indent="0" algn="r" defTabSz="914377" rtl="0" eaLnBrk="1" fontAlgn="b" latinLnBrk="0" hangingPunct="1">
                        <a:lnSpc>
                          <a:spcPct val="100000"/>
                        </a:lnSpc>
                        <a:spcBef>
                          <a:spcPts val="0"/>
                        </a:spcBef>
                        <a:spcAft>
                          <a:spcPts val="0"/>
                        </a:spcAft>
                        <a:buClrTx/>
                        <a:buSzTx/>
                        <a:buFontTx/>
                        <a:buNone/>
                        <a:tabLst/>
                        <a:defRPr/>
                      </a:pPr>
                      <a:r>
                        <a:rPr lang="en-IN" sz="1100" kern="1200" dirty="0">
                          <a:solidFill>
                            <a:schemeClr val="tx1"/>
                          </a:solidFill>
                          <a:latin typeface="+mn-lt"/>
                          <a:ea typeface="+mn-ea"/>
                          <a:cs typeface="+mn-cs"/>
                        </a:rPr>
                        <a:t>$200,000 and over</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kern="1200" dirty="0">
                          <a:solidFill>
                            <a:schemeClr val="tx1"/>
                          </a:solidFill>
                          <a:latin typeface="+mn-lt"/>
                          <a:ea typeface="+mn-ea"/>
                          <a:cs typeface="+mn-cs"/>
                        </a:rPr>
                        <a:t>12%</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7376264"/>
                  </a:ext>
                </a:extLst>
              </a:tr>
              <a:tr h="253538">
                <a:tc>
                  <a:txBody>
                    <a:bodyPr/>
                    <a:lstStyle/>
                    <a:p>
                      <a:pPr marL="0" marR="0" lvl="0" indent="0" algn="r" defTabSz="914377" rtl="0" eaLnBrk="1" fontAlgn="b" latinLnBrk="0" hangingPunct="1">
                        <a:lnSpc>
                          <a:spcPct val="100000"/>
                        </a:lnSpc>
                        <a:spcBef>
                          <a:spcPts val="0"/>
                        </a:spcBef>
                        <a:spcAft>
                          <a:spcPts val="0"/>
                        </a:spcAft>
                        <a:buClrTx/>
                        <a:buSzTx/>
                        <a:buFontTx/>
                        <a:buNone/>
                        <a:tabLst/>
                        <a:defRPr/>
                      </a:pPr>
                      <a:r>
                        <a:rPr lang="en-IN" sz="1100" kern="1200" dirty="0">
                          <a:solidFill>
                            <a:schemeClr val="tx1"/>
                          </a:solidFill>
                          <a:latin typeface="+mn-lt"/>
                          <a:ea typeface="+mn-ea"/>
                          <a:cs typeface="+mn-cs"/>
                        </a:rPr>
                        <a:t>Don’t know</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kern="1200" dirty="0">
                          <a:solidFill>
                            <a:schemeClr val="tx1"/>
                          </a:solidFill>
                          <a:latin typeface="+mn-lt"/>
                          <a:ea typeface="+mn-ea"/>
                          <a:cs typeface="+mn-cs"/>
                        </a:rPr>
                        <a:t>2%</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1475638"/>
                  </a:ext>
                </a:extLst>
              </a:tr>
              <a:tr h="253538">
                <a:tc>
                  <a:txBody>
                    <a:bodyPr/>
                    <a:lstStyle/>
                    <a:p>
                      <a:pPr marL="0" marR="0" lvl="0" indent="0" algn="r" defTabSz="914377" rtl="0" eaLnBrk="1" fontAlgn="b" latinLnBrk="0" hangingPunct="1">
                        <a:lnSpc>
                          <a:spcPct val="100000"/>
                        </a:lnSpc>
                        <a:spcBef>
                          <a:spcPts val="0"/>
                        </a:spcBef>
                        <a:spcAft>
                          <a:spcPts val="0"/>
                        </a:spcAft>
                        <a:buClrTx/>
                        <a:buSzTx/>
                        <a:buFontTx/>
                        <a:buNone/>
                        <a:tabLst/>
                        <a:defRPr/>
                      </a:pPr>
                      <a:r>
                        <a:rPr lang="en-IN" sz="1100" kern="1200" dirty="0">
                          <a:solidFill>
                            <a:schemeClr val="tx1"/>
                          </a:solidFill>
                          <a:latin typeface="+mn-lt"/>
                          <a:ea typeface="+mn-ea"/>
                          <a:cs typeface="+mn-cs"/>
                        </a:rPr>
                        <a:t>Prefer not to answer</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kern="1200" dirty="0">
                          <a:solidFill>
                            <a:schemeClr val="tx1"/>
                          </a:solidFill>
                          <a:latin typeface="+mn-lt"/>
                          <a:ea typeface="+mn-ea"/>
                          <a:cs typeface="+mn-cs"/>
                        </a:rPr>
                        <a:t>6%</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972873"/>
                  </a:ext>
                </a:extLst>
              </a:tr>
            </a:tbl>
          </a:graphicData>
        </a:graphic>
      </p:graphicFrame>
      <p:graphicFrame>
        <p:nvGraphicFramePr>
          <p:cNvPr id="9" name="Table 8">
            <a:extLst>
              <a:ext uri="{FF2B5EF4-FFF2-40B4-BE49-F238E27FC236}">
                <a16:creationId xmlns:a16="http://schemas.microsoft.com/office/drawing/2014/main" id="{26F49101-2F5F-34B8-AF57-A151880BBB45}"/>
              </a:ext>
            </a:extLst>
          </p:cNvPr>
          <p:cNvGraphicFramePr>
            <a:graphicFrameLocks noGrp="1"/>
          </p:cNvGraphicFramePr>
          <p:nvPr>
            <p:extLst>
              <p:ext uri="{D42A27DB-BD31-4B8C-83A1-F6EECF244321}">
                <p14:modId xmlns:p14="http://schemas.microsoft.com/office/powerpoint/2010/main" val="2678440565"/>
              </p:ext>
            </p:extLst>
          </p:nvPr>
        </p:nvGraphicFramePr>
        <p:xfrm>
          <a:off x="6191627" y="5011853"/>
          <a:ext cx="2560320" cy="777240"/>
        </p:xfrm>
        <a:graphic>
          <a:graphicData uri="http://schemas.openxmlformats.org/drawingml/2006/table">
            <a:tbl>
              <a:tblPr firstRow="1" bandRow="1">
                <a:tableStyleId>{6E25E649-3F16-4E02-A733-19D2CDBF48F0}</a:tableStyleId>
              </a:tblPr>
              <a:tblGrid>
                <a:gridCol w="1828800">
                  <a:extLst>
                    <a:ext uri="{9D8B030D-6E8A-4147-A177-3AD203B41FA5}">
                      <a16:colId xmlns:a16="http://schemas.microsoft.com/office/drawing/2014/main" val="355737303"/>
                    </a:ext>
                  </a:extLst>
                </a:gridCol>
                <a:gridCol w="731520">
                  <a:extLst>
                    <a:ext uri="{9D8B030D-6E8A-4147-A177-3AD203B41FA5}">
                      <a16:colId xmlns:a16="http://schemas.microsoft.com/office/drawing/2014/main" val="4100292847"/>
                    </a:ext>
                  </a:extLst>
                </a:gridCol>
              </a:tblGrid>
              <a:tr h="253538">
                <a:tc gridSpan="2">
                  <a:txBody>
                    <a:bodyPr/>
                    <a:lstStyle/>
                    <a:p>
                      <a:pPr algn="ctr"/>
                      <a:r>
                        <a:rPr lang="en-US" sz="1100" dirty="0">
                          <a:solidFill>
                            <a:schemeClr val="bg1"/>
                          </a:solidFill>
                        </a:rPr>
                        <a:t>Household composition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253538">
                <a:tc>
                  <a:txBody>
                    <a:bodyPr/>
                    <a:lstStyle/>
                    <a:p>
                      <a:pPr algn="r"/>
                      <a:r>
                        <a:rPr lang="en-US" sz="1100" dirty="0">
                          <a:solidFill>
                            <a:schemeClr val="tx1"/>
                          </a:solidFill>
                        </a:rPr>
                        <a:t>Children in household</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32%</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253538">
                <a:tc>
                  <a:txBody>
                    <a:bodyPr/>
                    <a:lstStyle/>
                    <a:p>
                      <a:pPr algn="r"/>
                      <a:r>
                        <a:rPr lang="en-US" sz="1100" dirty="0">
                          <a:solidFill>
                            <a:schemeClr val="tx1"/>
                          </a:solidFill>
                        </a:rPr>
                        <a:t>Seniors in household</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26%</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092292"/>
                  </a:ext>
                </a:extLst>
              </a:tr>
            </a:tbl>
          </a:graphicData>
        </a:graphic>
      </p:graphicFrame>
      <p:sp>
        <p:nvSpPr>
          <p:cNvPr id="8" name="Text Placeholder 4">
            <a:extLst>
              <a:ext uri="{FF2B5EF4-FFF2-40B4-BE49-F238E27FC236}">
                <a16:creationId xmlns:a16="http://schemas.microsoft.com/office/drawing/2014/main" id="{D4627489-DB85-0BCA-8F93-D61FAB5FBFE9}"/>
              </a:ext>
            </a:extLst>
          </p:cNvPr>
          <p:cNvSpPr>
            <a:spLocks noGrp="1"/>
          </p:cNvSpPr>
          <p:nvPr>
            <p:ph type="body" sz="quarter" idx="18"/>
          </p:nvPr>
        </p:nvSpPr>
        <p:spPr>
          <a:xfrm>
            <a:off x="364992" y="6289964"/>
            <a:ext cx="6560819" cy="352422"/>
          </a:xfrm>
        </p:spPr>
        <p:txBody>
          <a:bodyPr/>
          <a:lstStyle/>
          <a:p>
            <a:r>
              <a:rPr lang="en-US" dirty="0"/>
              <a:t>Base: Valid respondents (n=500)</a:t>
            </a:r>
          </a:p>
        </p:txBody>
      </p:sp>
    </p:spTree>
    <p:extLst>
      <p:ext uri="{BB962C8B-B14F-4D97-AF65-F5344CB8AC3E}">
        <p14:creationId xmlns:p14="http://schemas.microsoft.com/office/powerpoint/2010/main" val="2131372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711A-426D-35A1-23DC-FB0AE164841E}"/>
              </a:ext>
            </a:extLst>
          </p:cNvPr>
          <p:cNvSpPr>
            <a:spLocks noGrp="1"/>
          </p:cNvSpPr>
          <p:nvPr>
            <p:ph type="title"/>
          </p:nvPr>
        </p:nvSpPr>
        <p:spPr/>
        <p:txBody>
          <a:bodyPr/>
          <a:lstStyle/>
          <a:p>
            <a:r>
              <a:rPr lang="en-US" dirty="0"/>
              <a:t>Respondent profile </a:t>
            </a:r>
            <a:r>
              <a:rPr lang="en-US" sz="2000" dirty="0"/>
              <a:t>(continued)</a:t>
            </a:r>
          </a:p>
        </p:txBody>
      </p:sp>
      <p:sp>
        <p:nvSpPr>
          <p:cNvPr id="3" name="Slide Number Placeholder 2">
            <a:extLst>
              <a:ext uri="{FF2B5EF4-FFF2-40B4-BE49-F238E27FC236}">
                <a16:creationId xmlns:a16="http://schemas.microsoft.com/office/drawing/2014/main" id="{1ED4ACBE-6F4B-9F81-5558-61AA220B1636}"/>
              </a:ext>
            </a:extLst>
          </p:cNvPr>
          <p:cNvSpPr>
            <a:spLocks noGrp="1"/>
          </p:cNvSpPr>
          <p:nvPr>
            <p:ph type="sldNum" sz="quarter" idx="12"/>
          </p:nvPr>
        </p:nvSpPr>
        <p:spPr/>
        <p:txBody>
          <a:bodyPr/>
          <a:lstStyle/>
          <a:p>
            <a:fld id="{104CF250-7820-BD45-8509-7A2D360AA0A5}" type="slidenum">
              <a:rPr lang="en-US" smtClean="0"/>
              <a:t>27</a:t>
            </a:fld>
            <a:endParaRPr lang="en-US"/>
          </a:p>
        </p:txBody>
      </p:sp>
      <p:graphicFrame>
        <p:nvGraphicFramePr>
          <p:cNvPr id="12" name="Table 11">
            <a:extLst>
              <a:ext uri="{FF2B5EF4-FFF2-40B4-BE49-F238E27FC236}">
                <a16:creationId xmlns:a16="http://schemas.microsoft.com/office/drawing/2014/main" id="{32E1BA86-5A08-A4CA-E02C-13B50321C0A7}"/>
              </a:ext>
            </a:extLst>
          </p:cNvPr>
          <p:cNvGraphicFramePr>
            <a:graphicFrameLocks noGrp="1"/>
          </p:cNvGraphicFramePr>
          <p:nvPr>
            <p:extLst>
              <p:ext uri="{D42A27DB-BD31-4B8C-83A1-F6EECF244321}">
                <p14:modId xmlns:p14="http://schemas.microsoft.com/office/powerpoint/2010/main" val="2232952701"/>
              </p:ext>
            </p:extLst>
          </p:nvPr>
        </p:nvGraphicFramePr>
        <p:xfrm>
          <a:off x="6292646" y="1366908"/>
          <a:ext cx="2584654" cy="1036320"/>
        </p:xfrm>
        <a:graphic>
          <a:graphicData uri="http://schemas.openxmlformats.org/drawingml/2006/table">
            <a:tbl>
              <a:tblPr firstRow="1" bandRow="1">
                <a:tableStyleId>{6E25E649-3F16-4E02-A733-19D2CDBF48F0}</a:tableStyleId>
              </a:tblPr>
              <a:tblGrid>
                <a:gridCol w="1845263">
                  <a:extLst>
                    <a:ext uri="{9D8B030D-6E8A-4147-A177-3AD203B41FA5}">
                      <a16:colId xmlns:a16="http://schemas.microsoft.com/office/drawing/2014/main" val="355737303"/>
                    </a:ext>
                  </a:extLst>
                </a:gridCol>
                <a:gridCol w="739391">
                  <a:extLst>
                    <a:ext uri="{9D8B030D-6E8A-4147-A177-3AD203B41FA5}">
                      <a16:colId xmlns:a16="http://schemas.microsoft.com/office/drawing/2014/main" val="4100292847"/>
                    </a:ext>
                  </a:extLst>
                </a:gridCol>
              </a:tblGrid>
              <a:tr h="0">
                <a:tc gridSpan="2">
                  <a:txBody>
                    <a:bodyPr/>
                    <a:lstStyle/>
                    <a:p>
                      <a:pPr algn="ctr"/>
                      <a:r>
                        <a:rPr lang="en-US" sz="1100" dirty="0">
                          <a:solidFill>
                            <a:schemeClr val="bg1"/>
                          </a:solidFill>
                        </a:rPr>
                        <a:t>Born in Canada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algn="r" fontAlgn="ctr">
                        <a:lnSpc>
                          <a:spcPct val="100000"/>
                        </a:lnSpc>
                      </a:pPr>
                      <a:r>
                        <a:rPr lang="en-US" sz="1100" b="0" i="0" u="none" strike="noStrike" dirty="0">
                          <a:solidFill>
                            <a:schemeClr val="tx1"/>
                          </a:solidFill>
                          <a:effectLst/>
                          <a:latin typeface="Arial" panose="020B0604020202020204" pitchFamily="34" charset="0"/>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74%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algn="r" fontAlgn="ctr">
                        <a:lnSpc>
                          <a:spcPct val="100000"/>
                        </a:lnSpc>
                      </a:pPr>
                      <a:r>
                        <a:rPr lang="en-US" sz="1100" b="0" i="0" u="none" strike="noStrike" dirty="0">
                          <a:solidFill>
                            <a:schemeClr val="tx1"/>
                          </a:solidFill>
                          <a:effectLst/>
                          <a:latin typeface="Arial" panose="020B0604020202020204" pitchFamily="34" charset="0"/>
                        </a:rPr>
                        <a:t>No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26%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0300426"/>
                  </a:ext>
                </a:extLst>
              </a:tr>
              <a:tr h="0">
                <a:tc>
                  <a:txBody>
                    <a:bodyPr/>
                    <a:lstStyle/>
                    <a:p>
                      <a:pPr algn="r" fontAlgn="ctr">
                        <a:lnSpc>
                          <a:spcPct val="100000"/>
                        </a:lnSpc>
                      </a:pPr>
                      <a:r>
                        <a:rPr lang="en-US" sz="1100" b="0" i="0" u="none" strike="noStrike" dirty="0">
                          <a:solidFill>
                            <a:schemeClr val="tx1"/>
                          </a:solidFill>
                          <a:effectLst/>
                          <a:latin typeface="Arial" panose="020B0604020202020204" pitchFamily="34" charset="0"/>
                        </a:rPr>
                        <a:t>Prefer not to answer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&lt;1%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88384491"/>
                  </a:ext>
                </a:extLst>
              </a:tr>
            </a:tbl>
          </a:graphicData>
        </a:graphic>
      </p:graphicFrame>
      <p:graphicFrame>
        <p:nvGraphicFramePr>
          <p:cNvPr id="15" name="Table 14">
            <a:extLst>
              <a:ext uri="{FF2B5EF4-FFF2-40B4-BE49-F238E27FC236}">
                <a16:creationId xmlns:a16="http://schemas.microsoft.com/office/drawing/2014/main" id="{5A85DC75-20DE-09DE-2716-822A90AA47E6}"/>
              </a:ext>
            </a:extLst>
          </p:cNvPr>
          <p:cNvGraphicFramePr>
            <a:graphicFrameLocks noGrp="1"/>
          </p:cNvGraphicFramePr>
          <p:nvPr>
            <p:extLst>
              <p:ext uri="{D42A27DB-BD31-4B8C-83A1-F6EECF244321}">
                <p14:modId xmlns:p14="http://schemas.microsoft.com/office/powerpoint/2010/main" val="3531471414"/>
              </p:ext>
            </p:extLst>
          </p:nvPr>
        </p:nvGraphicFramePr>
        <p:xfrm>
          <a:off x="6293920" y="2651760"/>
          <a:ext cx="2583380" cy="1295400"/>
        </p:xfrm>
        <a:graphic>
          <a:graphicData uri="http://schemas.openxmlformats.org/drawingml/2006/table">
            <a:tbl>
              <a:tblPr firstRow="1" bandRow="1">
                <a:tableStyleId>{6E25E649-3F16-4E02-A733-19D2CDBF48F0}</a:tableStyleId>
              </a:tblPr>
              <a:tblGrid>
                <a:gridCol w="1845271">
                  <a:extLst>
                    <a:ext uri="{9D8B030D-6E8A-4147-A177-3AD203B41FA5}">
                      <a16:colId xmlns:a16="http://schemas.microsoft.com/office/drawing/2014/main" val="355737303"/>
                    </a:ext>
                  </a:extLst>
                </a:gridCol>
                <a:gridCol w="738109">
                  <a:extLst>
                    <a:ext uri="{9D8B030D-6E8A-4147-A177-3AD203B41FA5}">
                      <a16:colId xmlns:a16="http://schemas.microsoft.com/office/drawing/2014/main" val="4100292847"/>
                    </a:ext>
                  </a:extLst>
                </a:gridCol>
              </a:tblGrid>
              <a:tr h="0">
                <a:tc gridSpan="2">
                  <a:txBody>
                    <a:bodyPr/>
                    <a:lstStyle/>
                    <a:p>
                      <a:pPr algn="ctr"/>
                      <a:r>
                        <a:rPr lang="en-US" sz="1100" dirty="0">
                          <a:solidFill>
                            <a:schemeClr val="bg1"/>
                          </a:solidFill>
                        </a:rPr>
                        <a:t>Racialized*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algn="r" rtl="0" fontAlgn="ctr"/>
                      <a:r>
                        <a:rPr lang="en-IN" sz="1100" b="0" i="0" u="none" strike="noStrike">
                          <a:solidFill>
                            <a:schemeClr val="tx1"/>
                          </a:solidFill>
                          <a:effectLst/>
                          <a:latin typeface="Arial" panose="020B0604020202020204" pitchFamily="34" charset="0"/>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22%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algn="r" rtl="0" fontAlgn="ctr"/>
                      <a:r>
                        <a:rPr lang="en-US" sz="1100" b="0" i="0" u="none" strike="noStrike" dirty="0">
                          <a:solidFill>
                            <a:schemeClr val="tx1"/>
                          </a:solidFill>
                          <a:effectLst/>
                          <a:latin typeface="Arial" panose="020B0604020202020204" pitchFamily="34" charset="0"/>
                        </a:rPr>
                        <a:t>No</a:t>
                      </a:r>
                      <a:endParaRPr lang="en-IN" sz="1100" b="0" i="0" u="none" strike="noStrike" dirty="0">
                        <a:solidFill>
                          <a:schemeClr val="tx1"/>
                        </a:solidFill>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75%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7015728"/>
                  </a:ext>
                </a:extLst>
              </a:tr>
              <a:tr h="0">
                <a:tc>
                  <a:txBody>
                    <a:bodyPr/>
                    <a:lstStyle/>
                    <a:p>
                      <a:pPr marL="0" marR="0" lvl="0" indent="0" algn="r" defTabSz="914377" rtl="0" eaLnBrk="1" fontAlgn="ctr"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Prefer to self-describe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7928989"/>
                  </a:ext>
                </a:extLst>
              </a:tr>
              <a:tr h="0">
                <a:tc>
                  <a:txBody>
                    <a:bodyPr/>
                    <a:lstStyle/>
                    <a:p>
                      <a:pPr marL="0" marR="0" lvl="0" indent="0" algn="r" defTabSz="914377" rtl="0" eaLnBrk="1" fontAlgn="ctr"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Prefer to not to answer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50200"/>
                  </a:ext>
                </a:extLst>
              </a:tr>
            </a:tbl>
          </a:graphicData>
        </a:graphic>
      </p:graphicFrame>
      <p:graphicFrame>
        <p:nvGraphicFramePr>
          <p:cNvPr id="16" name="Table 15">
            <a:extLst>
              <a:ext uri="{FF2B5EF4-FFF2-40B4-BE49-F238E27FC236}">
                <a16:creationId xmlns:a16="http://schemas.microsoft.com/office/drawing/2014/main" id="{C7B8E10D-5CE9-C950-1972-D552D8B7C231}"/>
              </a:ext>
            </a:extLst>
          </p:cNvPr>
          <p:cNvGraphicFramePr>
            <a:graphicFrameLocks noGrp="1"/>
          </p:cNvGraphicFramePr>
          <p:nvPr>
            <p:extLst>
              <p:ext uri="{D42A27DB-BD31-4B8C-83A1-F6EECF244321}">
                <p14:modId xmlns:p14="http://schemas.microsoft.com/office/powerpoint/2010/main" val="995097618"/>
              </p:ext>
            </p:extLst>
          </p:nvPr>
        </p:nvGraphicFramePr>
        <p:xfrm>
          <a:off x="6305450" y="4173401"/>
          <a:ext cx="2559046" cy="1379601"/>
        </p:xfrm>
        <a:graphic>
          <a:graphicData uri="http://schemas.openxmlformats.org/drawingml/2006/table">
            <a:tbl>
              <a:tblPr firstRow="1" bandRow="1">
                <a:tableStyleId>{6E25E649-3F16-4E02-A733-19D2CDBF48F0}</a:tableStyleId>
              </a:tblPr>
              <a:tblGrid>
                <a:gridCol w="1826980">
                  <a:extLst>
                    <a:ext uri="{9D8B030D-6E8A-4147-A177-3AD203B41FA5}">
                      <a16:colId xmlns:a16="http://schemas.microsoft.com/office/drawing/2014/main" val="355737303"/>
                    </a:ext>
                  </a:extLst>
                </a:gridCol>
                <a:gridCol w="732066">
                  <a:extLst>
                    <a:ext uri="{9D8B030D-6E8A-4147-A177-3AD203B41FA5}">
                      <a16:colId xmlns:a16="http://schemas.microsoft.com/office/drawing/2014/main" val="4100292847"/>
                    </a:ext>
                  </a:extLst>
                </a:gridCol>
              </a:tblGrid>
              <a:tr h="0">
                <a:tc gridSpan="2">
                  <a:txBody>
                    <a:bodyPr/>
                    <a:lstStyle/>
                    <a:p>
                      <a:pPr algn="ctr"/>
                      <a:r>
                        <a:rPr lang="en-US" sz="1100" dirty="0">
                          <a:solidFill>
                            <a:schemeClr val="bg1"/>
                          </a:solidFill>
                        </a:rPr>
                        <a:t>Disability in household*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algn="r">
                        <a:lnSpc>
                          <a:spcPct val="75000"/>
                        </a:lnSpc>
                      </a:pPr>
                      <a:r>
                        <a:rPr lang="en-US" sz="1100">
                          <a:solidFill>
                            <a:schemeClr val="tx1"/>
                          </a:solidFill>
                        </a:rPr>
                        <a:t>Yes – myself</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algn="r">
                        <a:lnSpc>
                          <a:spcPct val="75000"/>
                        </a:lnSpc>
                      </a:pPr>
                      <a:r>
                        <a:rPr lang="en-US" sz="1100" dirty="0">
                          <a:solidFill>
                            <a:schemeClr val="tx1"/>
                          </a:solidFill>
                        </a:rPr>
                        <a:t>Yes – someone in my household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968797"/>
                  </a:ext>
                </a:extLst>
              </a:tr>
              <a:tr h="0">
                <a:tc>
                  <a:txBody>
                    <a:bodyPr/>
                    <a:lstStyle/>
                    <a:p>
                      <a:pPr algn="r">
                        <a:lnSpc>
                          <a:spcPct val="100000"/>
                        </a:lnSpc>
                      </a:pPr>
                      <a:r>
                        <a:rPr lang="en-US" sz="1100" dirty="0">
                          <a:solidFill>
                            <a:schemeClr val="tx1"/>
                          </a:solidFill>
                        </a:rPr>
                        <a:t>No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83%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3288513"/>
                  </a:ext>
                </a:extLst>
              </a:tr>
              <a:tr h="0">
                <a:tc>
                  <a:txBody>
                    <a:bodyPr/>
                    <a:lstStyle/>
                    <a:p>
                      <a:pPr algn="r">
                        <a:lnSpc>
                          <a:spcPct val="75000"/>
                        </a:lnSpc>
                      </a:pPr>
                      <a:r>
                        <a:rPr lang="en-US" sz="1100" dirty="0">
                          <a:solidFill>
                            <a:schemeClr val="tx1"/>
                          </a:solidFill>
                        </a:rPr>
                        <a:t>Prefer not to answer</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5985161"/>
                  </a:ext>
                </a:extLst>
              </a:tr>
            </a:tbl>
          </a:graphicData>
        </a:graphic>
      </p:graphicFrame>
      <p:graphicFrame>
        <p:nvGraphicFramePr>
          <p:cNvPr id="17" name="Table 16">
            <a:extLst>
              <a:ext uri="{FF2B5EF4-FFF2-40B4-BE49-F238E27FC236}">
                <a16:creationId xmlns:a16="http://schemas.microsoft.com/office/drawing/2014/main" id="{83BC0EC7-E5A1-26C7-34DB-2DD152F2B29C}"/>
              </a:ext>
            </a:extLst>
          </p:cNvPr>
          <p:cNvGraphicFramePr>
            <a:graphicFrameLocks noGrp="1"/>
          </p:cNvGraphicFramePr>
          <p:nvPr>
            <p:extLst>
              <p:ext uri="{D42A27DB-BD31-4B8C-83A1-F6EECF244321}">
                <p14:modId xmlns:p14="http://schemas.microsoft.com/office/powerpoint/2010/main" val="1853981437"/>
              </p:ext>
            </p:extLst>
          </p:nvPr>
        </p:nvGraphicFramePr>
        <p:xfrm>
          <a:off x="3311734" y="2910840"/>
          <a:ext cx="2583380" cy="1036320"/>
        </p:xfrm>
        <a:graphic>
          <a:graphicData uri="http://schemas.openxmlformats.org/drawingml/2006/table">
            <a:tbl>
              <a:tblPr firstRow="1" bandRow="1">
                <a:tableStyleId>{6E25E649-3F16-4E02-A733-19D2CDBF48F0}</a:tableStyleId>
              </a:tblPr>
              <a:tblGrid>
                <a:gridCol w="1845271">
                  <a:extLst>
                    <a:ext uri="{9D8B030D-6E8A-4147-A177-3AD203B41FA5}">
                      <a16:colId xmlns:a16="http://schemas.microsoft.com/office/drawing/2014/main" val="355737303"/>
                    </a:ext>
                  </a:extLst>
                </a:gridCol>
                <a:gridCol w="738109">
                  <a:extLst>
                    <a:ext uri="{9D8B030D-6E8A-4147-A177-3AD203B41FA5}">
                      <a16:colId xmlns:a16="http://schemas.microsoft.com/office/drawing/2014/main" val="4100292847"/>
                    </a:ext>
                  </a:extLst>
                </a:gridCol>
              </a:tblGrid>
              <a:tr h="0">
                <a:tc gridSpan="2">
                  <a:txBody>
                    <a:bodyPr/>
                    <a:lstStyle/>
                    <a:p>
                      <a:pPr algn="ctr"/>
                      <a:r>
                        <a:rPr lang="en-US" sz="1100" dirty="0">
                          <a:solidFill>
                            <a:schemeClr val="bg1"/>
                          </a:solidFill>
                        </a:rPr>
                        <a:t>LGBTQ2S+ community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algn="r" rtl="0" fontAlgn="ctr"/>
                      <a:r>
                        <a:rPr lang="en-IN" sz="1100" b="0" i="0" u="none" strike="noStrike">
                          <a:solidFill>
                            <a:schemeClr val="tx1"/>
                          </a:solidFill>
                          <a:effectLst/>
                          <a:latin typeface="Arial" panose="020B0604020202020204" pitchFamily="34" charset="0"/>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algn="r" rtl="0" fontAlgn="ctr"/>
                      <a:r>
                        <a:rPr lang="en-US" sz="1100" b="0" i="0" u="none" strike="noStrike">
                          <a:solidFill>
                            <a:schemeClr val="tx1"/>
                          </a:solidFill>
                          <a:effectLst/>
                          <a:latin typeface="Arial" panose="020B0604020202020204" pitchFamily="34" charset="0"/>
                        </a:rPr>
                        <a:t>No</a:t>
                      </a:r>
                      <a:endParaRPr lang="en-IN" sz="1100" b="0" i="0" u="none" strike="noStrike">
                        <a:solidFill>
                          <a:schemeClr val="tx1"/>
                        </a:solidFill>
                        <a:effectLst/>
                        <a:latin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90%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7015728"/>
                  </a:ext>
                </a:extLst>
              </a:tr>
              <a:tr h="0">
                <a:tc>
                  <a:txBody>
                    <a:bodyPr/>
                    <a:lstStyle/>
                    <a:p>
                      <a:pPr marL="0" marR="0" lvl="0" indent="0" algn="r" defTabSz="914377" rtl="0" eaLnBrk="1" fontAlgn="ctr"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Prefer not to answer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50200"/>
                  </a:ext>
                </a:extLst>
              </a:tr>
            </a:tbl>
          </a:graphicData>
        </a:graphic>
      </p:graphicFrame>
      <p:sp>
        <p:nvSpPr>
          <p:cNvPr id="8" name="Text Placeholder 4">
            <a:extLst>
              <a:ext uri="{FF2B5EF4-FFF2-40B4-BE49-F238E27FC236}">
                <a16:creationId xmlns:a16="http://schemas.microsoft.com/office/drawing/2014/main" id="{7C5FC6EA-2FB6-6BCE-6E9D-D889CE7EC8F1}"/>
              </a:ext>
            </a:extLst>
          </p:cNvPr>
          <p:cNvSpPr txBox="1">
            <a:spLocks/>
          </p:cNvSpPr>
          <p:nvPr/>
        </p:nvSpPr>
        <p:spPr>
          <a:xfrm>
            <a:off x="6965949" y="6154601"/>
            <a:ext cx="1911351" cy="268283"/>
          </a:xfrm>
          <a:prstGeom prst="rect">
            <a:avLst/>
          </a:prstGeom>
          <a:ln>
            <a:solidFill>
              <a:schemeClr val="tx1"/>
            </a:solidFill>
          </a:ln>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*Multiple responses allowed</a:t>
            </a:r>
          </a:p>
        </p:txBody>
      </p:sp>
      <p:graphicFrame>
        <p:nvGraphicFramePr>
          <p:cNvPr id="5" name="Table 4">
            <a:extLst>
              <a:ext uri="{FF2B5EF4-FFF2-40B4-BE49-F238E27FC236}">
                <a16:creationId xmlns:a16="http://schemas.microsoft.com/office/drawing/2014/main" id="{022F3E42-1D92-22CE-0461-8A8A329FD3A2}"/>
              </a:ext>
            </a:extLst>
          </p:cNvPr>
          <p:cNvGraphicFramePr>
            <a:graphicFrameLocks noGrp="1"/>
          </p:cNvGraphicFramePr>
          <p:nvPr>
            <p:extLst>
              <p:ext uri="{D42A27DB-BD31-4B8C-83A1-F6EECF244321}">
                <p14:modId xmlns:p14="http://schemas.microsoft.com/office/powerpoint/2010/main" val="1208582510"/>
              </p:ext>
            </p:extLst>
          </p:nvPr>
        </p:nvGraphicFramePr>
        <p:xfrm>
          <a:off x="3311734" y="4173401"/>
          <a:ext cx="2597130" cy="1981200"/>
        </p:xfrm>
        <a:graphic>
          <a:graphicData uri="http://schemas.openxmlformats.org/drawingml/2006/table">
            <a:tbl>
              <a:tblPr firstRow="1" bandRow="1">
                <a:tableStyleId>{6E25E649-3F16-4E02-A733-19D2CDBF48F0}</a:tableStyleId>
              </a:tblPr>
              <a:tblGrid>
                <a:gridCol w="1854171">
                  <a:extLst>
                    <a:ext uri="{9D8B030D-6E8A-4147-A177-3AD203B41FA5}">
                      <a16:colId xmlns:a16="http://schemas.microsoft.com/office/drawing/2014/main" val="355737303"/>
                    </a:ext>
                  </a:extLst>
                </a:gridCol>
                <a:gridCol w="742959">
                  <a:extLst>
                    <a:ext uri="{9D8B030D-6E8A-4147-A177-3AD203B41FA5}">
                      <a16:colId xmlns:a16="http://schemas.microsoft.com/office/drawing/2014/main" val="4100292847"/>
                    </a:ext>
                  </a:extLst>
                </a:gridCol>
              </a:tblGrid>
              <a:tr h="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bg1"/>
                          </a:solidFill>
                        </a:rPr>
                        <a:t>Indigenous identity*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CA" sz="1100" b="0" i="0" u="none" strike="noStrike" dirty="0">
                          <a:solidFill>
                            <a:schemeClr val="tx1"/>
                          </a:solidFill>
                          <a:effectLst/>
                          <a:latin typeface="+mn-lt"/>
                        </a:rPr>
                        <a:t>Yes – First Nations</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1%</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CA" sz="1100" b="0" i="0" u="none" strike="noStrike" dirty="0">
                          <a:solidFill>
                            <a:schemeClr val="tx1"/>
                          </a:solidFill>
                          <a:effectLst/>
                          <a:latin typeface="+mn-lt"/>
                        </a:rPr>
                        <a:t>Yes – Métis</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5%</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239088">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Yes - Prefer to self-describe</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&lt;1%</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1438243"/>
                  </a:ext>
                </a:extLst>
              </a:tr>
              <a:tr h="239088">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CA" sz="1100" b="0" i="0" u="none" strike="noStrike" dirty="0">
                          <a:solidFill>
                            <a:schemeClr val="tx1"/>
                          </a:solidFill>
                          <a:effectLst/>
                          <a:latin typeface="+mn-lt"/>
                        </a:rPr>
                        <a:t>Yes – Inuit</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0%</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14183"/>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IN" sz="1100" b="0" i="0" u="none" strike="noStrike" dirty="0">
                          <a:solidFill>
                            <a:schemeClr val="tx1"/>
                          </a:solidFill>
                          <a:effectLst/>
                          <a:latin typeface="Arial" panose="020B0604020202020204" pitchFamily="34" charset="0"/>
                        </a:rPr>
                        <a:t>No</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94%</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868772"/>
                  </a:ext>
                </a:extLst>
              </a:tr>
              <a:tr h="0">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100" dirty="0">
                          <a:solidFill>
                            <a:schemeClr val="tx1"/>
                          </a:solidFill>
                        </a:rPr>
                        <a:t>Prefer not to answer</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&lt;1%</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843751"/>
                  </a:ext>
                </a:extLst>
              </a:tr>
            </a:tbl>
          </a:graphicData>
        </a:graphic>
      </p:graphicFrame>
      <p:graphicFrame>
        <p:nvGraphicFramePr>
          <p:cNvPr id="7" name="Table 6">
            <a:extLst>
              <a:ext uri="{FF2B5EF4-FFF2-40B4-BE49-F238E27FC236}">
                <a16:creationId xmlns:a16="http://schemas.microsoft.com/office/drawing/2014/main" id="{7D6CBB2E-0F58-6561-CC84-AD881058412D}"/>
              </a:ext>
            </a:extLst>
          </p:cNvPr>
          <p:cNvGraphicFramePr>
            <a:graphicFrameLocks noGrp="1"/>
          </p:cNvGraphicFramePr>
          <p:nvPr>
            <p:extLst>
              <p:ext uri="{D42A27DB-BD31-4B8C-83A1-F6EECF244321}">
                <p14:modId xmlns:p14="http://schemas.microsoft.com/office/powerpoint/2010/main" val="3559657909"/>
              </p:ext>
            </p:extLst>
          </p:nvPr>
        </p:nvGraphicFramePr>
        <p:xfrm>
          <a:off x="3311734" y="1366908"/>
          <a:ext cx="2561594" cy="1295400"/>
        </p:xfrm>
        <a:graphic>
          <a:graphicData uri="http://schemas.openxmlformats.org/drawingml/2006/table">
            <a:tbl>
              <a:tblPr firstRow="1" bandRow="1">
                <a:tableStyleId>{6E25E649-3F16-4E02-A733-19D2CDBF48F0}</a:tableStyleId>
              </a:tblPr>
              <a:tblGrid>
                <a:gridCol w="1828800">
                  <a:extLst>
                    <a:ext uri="{9D8B030D-6E8A-4147-A177-3AD203B41FA5}">
                      <a16:colId xmlns:a16="http://schemas.microsoft.com/office/drawing/2014/main" val="355737303"/>
                    </a:ext>
                  </a:extLst>
                </a:gridCol>
                <a:gridCol w="732794">
                  <a:extLst>
                    <a:ext uri="{9D8B030D-6E8A-4147-A177-3AD203B41FA5}">
                      <a16:colId xmlns:a16="http://schemas.microsoft.com/office/drawing/2014/main" val="4100292847"/>
                    </a:ext>
                  </a:extLst>
                </a:gridCol>
              </a:tblGrid>
              <a:tr h="0">
                <a:tc gridSpan="2">
                  <a:txBody>
                    <a:bodyPr/>
                    <a:lstStyle/>
                    <a:p>
                      <a:pPr algn="ctr"/>
                      <a:r>
                        <a:rPr lang="en-US" sz="1100" dirty="0">
                          <a:solidFill>
                            <a:schemeClr val="bg1"/>
                          </a:solidFill>
                        </a:rPr>
                        <a:t>Gender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0">
                <a:tc>
                  <a:txBody>
                    <a:bodyPr/>
                    <a:lstStyle/>
                    <a:p>
                      <a:pPr algn="r"/>
                      <a:r>
                        <a:rPr lang="en-US" sz="1100" dirty="0">
                          <a:solidFill>
                            <a:schemeClr val="tx1"/>
                          </a:solidFill>
                        </a:rPr>
                        <a:t>Female</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ctr"/>
                      <a:r>
                        <a:rPr lang="en-IN" sz="1100" kern="1200" dirty="0">
                          <a:solidFill>
                            <a:schemeClr val="tx1"/>
                          </a:solidFill>
                          <a:latin typeface="+mn-lt"/>
                          <a:ea typeface="+mn-ea"/>
                          <a:cs typeface="+mn-cs"/>
                        </a:rPr>
                        <a:t>50%</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0">
                <a:tc>
                  <a:txBody>
                    <a:bodyPr/>
                    <a:lstStyle/>
                    <a:p>
                      <a:pPr algn="r"/>
                      <a:r>
                        <a:rPr lang="en-US" sz="1100" dirty="0">
                          <a:solidFill>
                            <a:schemeClr val="tx1"/>
                          </a:solidFill>
                        </a:rPr>
                        <a:t>Male</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50%</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0">
                <a:tc>
                  <a:txBody>
                    <a:bodyPr/>
                    <a:lstStyle/>
                    <a:p>
                      <a:pPr algn="r"/>
                      <a:r>
                        <a:rPr lang="en-US" sz="1100" dirty="0">
                          <a:solidFill>
                            <a:schemeClr val="tx1"/>
                          </a:solidFill>
                        </a:rPr>
                        <a:t>Prefer to self-describe</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tcPr>
                </a:tc>
                <a:tc>
                  <a:txBody>
                    <a:bodyPr/>
                    <a:lstStyle/>
                    <a:p>
                      <a:pPr algn="ctr" fontAlgn="ctr"/>
                      <a:r>
                        <a:rPr lang="en-IN" sz="1100" kern="1200" dirty="0">
                          <a:solidFill>
                            <a:schemeClr val="tx1"/>
                          </a:solidFill>
                          <a:latin typeface="+mn-lt"/>
                          <a:ea typeface="+mn-ea"/>
                          <a:cs typeface="+mn-cs"/>
                        </a:rPr>
                        <a:t>&lt;1%</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390918"/>
                  </a:ext>
                </a:extLst>
              </a:tr>
              <a:tr h="0">
                <a:tc>
                  <a:txBody>
                    <a:bodyPr/>
                    <a:lstStyle/>
                    <a:p>
                      <a:pPr algn="r"/>
                      <a:r>
                        <a:rPr lang="en-US" sz="1100" dirty="0">
                          <a:solidFill>
                            <a:schemeClr val="tx1"/>
                          </a:solidFill>
                        </a:rPr>
                        <a:t>Prefer not to answer</a:t>
                      </a:r>
                    </a:p>
                  </a:txBody>
                  <a:tcPr anchor="ctr">
                    <a:lnL w="6350" cap="flat" cmpd="sng" algn="ctr">
                      <a:solidFill>
                        <a:schemeClr val="tx1"/>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IN" sz="1100" kern="1200" dirty="0">
                          <a:solidFill>
                            <a:schemeClr val="tx1"/>
                          </a:solidFill>
                          <a:latin typeface="+mn-lt"/>
                          <a:ea typeface="+mn-ea"/>
                          <a:cs typeface="+mn-cs"/>
                        </a:rPr>
                        <a:t>&lt;1%</a:t>
                      </a:r>
                    </a:p>
                  </a:txBody>
                  <a:tcPr anchor="ctr">
                    <a:lnL w="12700" cap="flat" cmpd="sng" algn="ctr">
                      <a:solidFill>
                        <a:schemeClr val="tx1">
                          <a:lumMod val="40000"/>
                          <a:lumOff val="6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50200"/>
                  </a:ext>
                </a:extLst>
              </a:tr>
            </a:tbl>
          </a:graphicData>
        </a:graphic>
      </p:graphicFrame>
      <p:graphicFrame>
        <p:nvGraphicFramePr>
          <p:cNvPr id="10" name="Table 9">
            <a:extLst>
              <a:ext uri="{FF2B5EF4-FFF2-40B4-BE49-F238E27FC236}">
                <a16:creationId xmlns:a16="http://schemas.microsoft.com/office/drawing/2014/main" id="{56E30E53-6D7F-A5F8-75D6-6BC0F06B4331}"/>
              </a:ext>
            </a:extLst>
          </p:cNvPr>
          <p:cNvGraphicFramePr>
            <a:graphicFrameLocks noGrp="1"/>
          </p:cNvGraphicFramePr>
          <p:nvPr>
            <p:extLst>
              <p:ext uri="{D42A27DB-BD31-4B8C-83A1-F6EECF244321}">
                <p14:modId xmlns:p14="http://schemas.microsoft.com/office/powerpoint/2010/main" val="876159727"/>
              </p:ext>
            </p:extLst>
          </p:nvPr>
        </p:nvGraphicFramePr>
        <p:xfrm>
          <a:off x="372185" y="3723066"/>
          <a:ext cx="2597131" cy="1829936"/>
        </p:xfrm>
        <a:graphic>
          <a:graphicData uri="http://schemas.openxmlformats.org/drawingml/2006/table">
            <a:tbl>
              <a:tblPr firstRow="1" bandRow="1">
                <a:tableStyleId>{6E25E649-3F16-4E02-A733-19D2CDBF48F0}</a:tableStyleId>
              </a:tblPr>
              <a:tblGrid>
                <a:gridCol w="1815896">
                  <a:extLst>
                    <a:ext uri="{9D8B030D-6E8A-4147-A177-3AD203B41FA5}">
                      <a16:colId xmlns:a16="http://schemas.microsoft.com/office/drawing/2014/main" val="355737303"/>
                    </a:ext>
                  </a:extLst>
                </a:gridCol>
                <a:gridCol w="781235">
                  <a:extLst>
                    <a:ext uri="{9D8B030D-6E8A-4147-A177-3AD203B41FA5}">
                      <a16:colId xmlns:a16="http://schemas.microsoft.com/office/drawing/2014/main" val="4100292847"/>
                    </a:ext>
                  </a:extLst>
                </a:gridCol>
              </a:tblGrid>
              <a:tr h="282751">
                <a:tc gridSpan="2">
                  <a:txBody>
                    <a:bodyPr/>
                    <a:lstStyle/>
                    <a:p>
                      <a:pPr algn="ctr"/>
                      <a:r>
                        <a:rPr lang="en-US" sz="1100" dirty="0">
                          <a:solidFill>
                            <a:schemeClr val="bg1"/>
                          </a:solidFill>
                        </a:rPr>
                        <a:t>Years lived in Calgary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309437">
                <a:tc>
                  <a:txBody>
                    <a:bodyPr/>
                    <a:lstStyle/>
                    <a:p>
                      <a:pPr algn="r"/>
                      <a:r>
                        <a:rPr lang="en-US" sz="1100" dirty="0">
                          <a:solidFill>
                            <a:schemeClr val="tx1"/>
                          </a:solidFill>
                        </a:rPr>
                        <a:t>Less than 5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09437">
                <a:tc>
                  <a:txBody>
                    <a:bodyPr/>
                    <a:lstStyle/>
                    <a:p>
                      <a:pPr algn="r"/>
                      <a:r>
                        <a:rPr lang="en-US" sz="1100" dirty="0">
                          <a:solidFill>
                            <a:schemeClr val="tx1"/>
                          </a:solidFill>
                        </a:rPr>
                        <a:t>5 to 10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12%</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309437">
                <a:tc>
                  <a:txBody>
                    <a:bodyPr/>
                    <a:lstStyle/>
                    <a:p>
                      <a:pPr algn="r"/>
                      <a:r>
                        <a:rPr lang="en-US" sz="1100" dirty="0">
                          <a:solidFill>
                            <a:schemeClr val="tx1"/>
                          </a:solidFill>
                        </a:rPr>
                        <a:t>11 to 20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21%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309437">
                <a:tc>
                  <a:txBody>
                    <a:bodyPr/>
                    <a:lstStyle/>
                    <a:p>
                      <a:pPr algn="r"/>
                      <a:r>
                        <a:rPr lang="en-US" sz="1100" dirty="0">
                          <a:solidFill>
                            <a:schemeClr val="tx1"/>
                          </a:solidFill>
                        </a:rPr>
                        <a:t>21 to 30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23%</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2146270"/>
                  </a:ext>
                </a:extLst>
              </a:tr>
              <a:tr h="309437">
                <a:tc>
                  <a:txBody>
                    <a:bodyPr/>
                    <a:lstStyle/>
                    <a:p>
                      <a:pPr algn="r"/>
                      <a:r>
                        <a:rPr lang="en-US" sz="1100" dirty="0">
                          <a:solidFill>
                            <a:schemeClr val="tx1"/>
                          </a:solidFill>
                        </a:rPr>
                        <a:t>More than 30 years</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37%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298950"/>
                  </a:ext>
                </a:extLst>
              </a:tr>
            </a:tbl>
          </a:graphicData>
        </a:graphic>
      </p:graphicFrame>
      <p:graphicFrame>
        <p:nvGraphicFramePr>
          <p:cNvPr id="11" name="Table 10">
            <a:extLst>
              <a:ext uri="{FF2B5EF4-FFF2-40B4-BE49-F238E27FC236}">
                <a16:creationId xmlns:a16="http://schemas.microsoft.com/office/drawing/2014/main" id="{0A969BB4-4065-6F6C-8C02-040BBBD88955}"/>
              </a:ext>
            </a:extLst>
          </p:cNvPr>
          <p:cNvGraphicFramePr>
            <a:graphicFrameLocks noGrp="1"/>
          </p:cNvGraphicFramePr>
          <p:nvPr>
            <p:extLst>
              <p:ext uri="{D42A27DB-BD31-4B8C-83A1-F6EECF244321}">
                <p14:modId xmlns:p14="http://schemas.microsoft.com/office/powerpoint/2010/main" val="2054567740"/>
              </p:ext>
            </p:extLst>
          </p:nvPr>
        </p:nvGraphicFramePr>
        <p:xfrm>
          <a:off x="372185" y="1366908"/>
          <a:ext cx="2597131" cy="2139373"/>
        </p:xfrm>
        <a:graphic>
          <a:graphicData uri="http://schemas.openxmlformats.org/drawingml/2006/table">
            <a:tbl>
              <a:tblPr firstRow="1" bandRow="1">
                <a:tableStyleId>{6E25E649-3F16-4E02-A733-19D2CDBF48F0}</a:tableStyleId>
              </a:tblPr>
              <a:tblGrid>
                <a:gridCol w="1815896">
                  <a:extLst>
                    <a:ext uri="{9D8B030D-6E8A-4147-A177-3AD203B41FA5}">
                      <a16:colId xmlns:a16="http://schemas.microsoft.com/office/drawing/2014/main" val="355737303"/>
                    </a:ext>
                  </a:extLst>
                </a:gridCol>
                <a:gridCol w="781235">
                  <a:extLst>
                    <a:ext uri="{9D8B030D-6E8A-4147-A177-3AD203B41FA5}">
                      <a16:colId xmlns:a16="http://schemas.microsoft.com/office/drawing/2014/main" val="4100292847"/>
                    </a:ext>
                  </a:extLst>
                </a:gridCol>
              </a:tblGrid>
              <a:tr h="282751">
                <a:tc gridSpan="2">
                  <a:txBody>
                    <a:bodyPr/>
                    <a:lstStyle/>
                    <a:p>
                      <a:pPr algn="ctr"/>
                      <a:r>
                        <a:rPr lang="en-US" sz="1100" dirty="0">
                          <a:solidFill>
                            <a:schemeClr val="bg1"/>
                          </a:solidFill>
                        </a:rPr>
                        <a:t>Age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1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0412496"/>
                  </a:ext>
                </a:extLst>
              </a:tr>
              <a:tr h="309437">
                <a:tc>
                  <a:txBody>
                    <a:bodyPr/>
                    <a:lstStyle/>
                    <a:p>
                      <a:pPr algn="r"/>
                      <a:r>
                        <a:rPr lang="en-US" sz="1100" dirty="0">
                          <a:solidFill>
                            <a:schemeClr val="tx1"/>
                          </a:solidFill>
                        </a:rPr>
                        <a:t>18 to 24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100" dirty="0">
                          <a:solidFill>
                            <a:schemeClr val="tx1"/>
                          </a:solidFill>
                        </a:rPr>
                        <a:t>5%</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965728251"/>
                  </a:ext>
                </a:extLst>
              </a:tr>
              <a:tr h="309437">
                <a:tc>
                  <a:txBody>
                    <a:bodyPr/>
                    <a:lstStyle/>
                    <a:p>
                      <a:pPr algn="r"/>
                      <a:r>
                        <a:rPr lang="en-US" sz="1100" dirty="0">
                          <a:solidFill>
                            <a:schemeClr val="tx1"/>
                          </a:solidFill>
                        </a:rPr>
                        <a:t>25 to 34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24%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1039648"/>
                  </a:ext>
                </a:extLst>
              </a:tr>
              <a:tr h="309437">
                <a:tc>
                  <a:txBody>
                    <a:bodyPr/>
                    <a:lstStyle/>
                    <a:p>
                      <a:pPr algn="r"/>
                      <a:r>
                        <a:rPr lang="en-US" sz="1100" dirty="0">
                          <a:solidFill>
                            <a:schemeClr val="tx1"/>
                          </a:solidFill>
                        </a:rPr>
                        <a:t>35 to 44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17%</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4250200"/>
                  </a:ext>
                </a:extLst>
              </a:tr>
              <a:tr h="309437">
                <a:tc>
                  <a:txBody>
                    <a:bodyPr/>
                    <a:lstStyle/>
                    <a:p>
                      <a:pPr algn="r"/>
                      <a:r>
                        <a:rPr lang="en-US" sz="1100" dirty="0">
                          <a:solidFill>
                            <a:schemeClr val="tx1"/>
                          </a:solidFill>
                        </a:rPr>
                        <a:t>45 to 54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21%</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2146270"/>
                  </a:ext>
                </a:extLst>
              </a:tr>
              <a:tr h="309437">
                <a:tc>
                  <a:txBody>
                    <a:bodyPr/>
                    <a:lstStyle/>
                    <a:p>
                      <a:pPr algn="r"/>
                      <a:r>
                        <a:rPr lang="en-US" sz="1100" dirty="0">
                          <a:solidFill>
                            <a:schemeClr val="tx1"/>
                          </a:solidFill>
                        </a:rPr>
                        <a:t>55 to 64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a:txBody>
                    <a:bodyPr/>
                    <a:lstStyle/>
                    <a:p>
                      <a:pPr algn="ctr"/>
                      <a:r>
                        <a:rPr lang="en-US" sz="1100" dirty="0">
                          <a:solidFill>
                            <a:schemeClr val="tx1"/>
                          </a:solidFill>
                        </a:rPr>
                        <a:t>14%</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1298950"/>
                  </a:ext>
                </a:extLst>
              </a:tr>
              <a:tr h="309437">
                <a:tc>
                  <a:txBody>
                    <a:bodyPr/>
                    <a:lstStyle/>
                    <a:p>
                      <a:pPr algn="r"/>
                      <a:r>
                        <a:rPr lang="en-US" sz="1100" dirty="0">
                          <a:solidFill>
                            <a:schemeClr val="tx1"/>
                          </a:solidFill>
                        </a:rPr>
                        <a:t>65 or older</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19%</a:t>
                      </a:r>
                    </a:p>
                  </a:txBody>
                  <a:tcPr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968797"/>
                  </a:ext>
                </a:extLst>
              </a:tr>
            </a:tbl>
          </a:graphicData>
        </a:graphic>
      </p:graphicFrame>
      <p:sp>
        <p:nvSpPr>
          <p:cNvPr id="4" name="Text Placeholder 4">
            <a:extLst>
              <a:ext uri="{FF2B5EF4-FFF2-40B4-BE49-F238E27FC236}">
                <a16:creationId xmlns:a16="http://schemas.microsoft.com/office/drawing/2014/main" id="{12D622EC-0E06-27F6-0C05-706311D59CDB}"/>
              </a:ext>
            </a:extLst>
          </p:cNvPr>
          <p:cNvSpPr>
            <a:spLocks noGrp="1"/>
          </p:cNvSpPr>
          <p:nvPr>
            <p:ph type="body" sz="quarter" idx="18"/>
          </p:nvPr>
        </p:nvSpPr>
        <p:spPr>
          <a:xfrm>
            <a:off x="364992" y="6303120"/>
            <a:ext cx="6560819" cy="352422"/>
          </a:xfrm>
        </p:spPr>
        <p:txBody>
          <a:bodyPr/>
          <a:lstStyle/>
          <a:p>
            <a:r>
              <a:rPr lang="en-US" dirty="0"/>
              <a:t>Base: Valid respondents (n=500)</a:t>
            </a:r>
          </a:p>
        </p:txBody>
      </p:sp>
    </p:spTree>
    <p:extLst>
      <p:ext uri="{BB962C8B-B14F-4D97-AF65-F5344CB8AC3E}">
        <p14:creationId xmlns:p14="http://schemas.microsoft.com/office/powerpoint/2010/main" val="145891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54EF0B73-C54A-8126-2121-BA0C35E12465}"/>
              </a:ext>
            </a:extLst>
          </p:cNvPr>
          <p:cNvPicPr>
            <a:picLocks noGrp="1" noChangeAspect="1"/>
          </p:cNvPicPr>
          <p:nvPr>
            <p:ph type="pic" sz="quarter" idx="15"/>
          </p:nvPr>
        </p:nvPicPr>
        <p:blipFill>
          <a:blip r:embed="rId2"/>
          <a:srcRect t="15586" b="15586"/>
          <a:stretch>
            <a:fillRect/>
          </a:stretch>
        </p:blipFill>
        <p:spPr/>
      </p:pic>
      <p:sp>
        <p:nvSpPr>
          <p:cNvPr id="2" name="Slide Number Placeholder 1">
            <a:extLst>
              <a:ext uri="{FF2B5EF4-FFF2-40B4-BE49-F238E27FC236}">
                <a16:creationId xmlns:a16="http://schemas.microsoft.com/office/drawing/2014/main" id="{A1EECFF0-9FDB-D25A-6AB9-13AEEDC792F2}"/>
              </a:ext>
            </a:extLst>
          </p:cNvPr>
          <p:cNvSpPr>
            <a:spLocks noGrp="1"/>
          </p:cNvSpPr>
          <p:nvPr>
            <p:ph type="sldNum" sz="quarter" idx="10"/>
          </p:nvPr>
        </p:nvSpPr>
        <p:spPr/>
        <p:txBody>
          <a:bodyPr/>
          <a:lstStyle/>
          <a:p>
            <a:fld id="{41A48CF6-C642-4644-B0C8-58E2E74014C7}" type="slidenum">
              <a:rPr lang="en-US"/>
              <a:t>28</a:t>
            </a:fld>
            <a:endParaRPr lang="en-US" dirty="0"/>
          </a:p>
        </p:txBody>
      </p:sp>
      <p:sp>
        <p:nvSpPr>
          <p:cNvPr id="5" name="Text Placeholder 4">
            <a:extLst>
              <a:ext uri="{FF2B5EF4-FFF2-40B4-BE49-F238E27FC236}">
                <a16:creationId xmlns:a16="http://schemas.microsoft.com/office/drawing/2014/main" id="{7008215C-93DF-A7BB-D1A3-FADFAEACE012}"/>
              </a:ext>
            </a:extLst>
          </p:cNvPr>
          <p:cNvSpPr>
            <a:spLocks noGrp="1"/>
          </p:cNvSpPr>
          <p:nvPr>
            <p:ph type="body" sz="quarter" idx="14"/>
          </p:nvPr>
        </p:nvSpPr>
        <p:spPr/>
        <p:txBody>
          <a:bodyPr/>
          <a:lstStyle/>
          <a:p>
            <a:pPr>
              <a:spcBef>
                <a:spcPts val="0"/>
              </a:spcBef>
              <a:spcAft>
                <a:spcPts val="0"/>
              </a:spcAft>
            </a:pPr>
            <a:r>
              <a:rPr lang="en-US" sz="1400" b="1" dirty="0"/>
              <a:t>The Corporate Research Team</a:t>
            </a:r>
          </a:p>
          <a:p>
            <a:pPr>
              <a:spcBef>
                <a:spcPts val="0"/>
              </a:spcBef>
              <a:spcAft>
                <a:spcPts val="0"/>
              </a:spcAft>
            </a:pPr>
            <a:r>
              <a:rPr lang="en-US" sz="1400" dirty="0"/>
              <a:t>Customer Service and Communications</a:t>
            </a:r>
          </a:p>
          <a:p>
            <a:pPr>
              <a:spcBef>
                <a:spcPts val="0"/>
              </a:spcBef>
              <a:spcAft>
                <a:spcPts val="0"/>
              </a:spcAft>
            </a:pPr>
            <a:r>
              <a:rPr lang="en-US" sz="1400" dirty="0"/>
              <a:t>The City of Calgary </a:t>
            </a:r>
          </a:p>
          <a:p>
            <a:pPr>
              <a:spcBef>
                <a:spcPts val="0"/>
              </a:spcBef>
              <a:spcAft>
                <a:spcPts val="0"/>
              </a:spcAft>
            </a:pPr>
            <a:r>
              <a:rPr lang="en-US" sz="1400" dirty="0" err="1"/>
              <a:t>research@calgary.ca</a:t>
            </a:r>
            <a:endParaRPr lang="en-US" sz="1400" dirty="0"/>
          </a:p>
          <a:p>
            <a:endParaRPr lang="en-US" dirty="0"/>
          </a:p>
        </p:txBody>
      </p:sp>
      <p:sp>
        <p:nvSpPr>
          <p:cNvPr id="6" name="Text Placeholder 5">
            <a:extLst>
              <a:ext uri="{FF2B5EF4-FFF2-40B4-BE49-F238E27FC236}">
                <a16:creationId xmlns:a16="http://schemas.microsoft.com/office/drawing/2014/main" id="{6D51B632-C0F3-82CE-A13F-26651D206B98}"/>
              </a:ext>
            </a:extLst>
          </p:cNvPr>
          <p:cNvSpPr>
            <a:spLocks noGrp="1"/>
          </p:cNvSpPr>
          <p:nvPr>
            <p:ph type="body" sz="quarter" idx="18"/>
          </p:nvPr>
        </p:nvSpPr>
        <p:spPr/>
        <p:txBody>
          <a:bodyPr/>
          <a:lstStyle/>
          <a:p>
            <a:endParaRPr lang="en-US" dirty="0"/>
          </a:p>
        </p:txBody>
      </p:sp>
      <p:sp>
        <p:nvSpPr>
          <p:cNvPr id="7" name="Title 3">
            <a:extLst>
              <a:ext uri="{FF2B5EF4-FFF2-40B4-BE49-F238E27FC236}">
                <a16:creationId xmlns:a16="http://schemas.microsoft.com/office/drawing/2014/main" id="{B2310DC7-2D13-F9E4-533F-8DCDE14D37AA}"/>
              </a:ext>
            </a:extLst>
          </p:cNvPr>
          <p:cNvSpPr>
            <a:spLocks noGrp="1"/>
          </p:cNvSpPr>
          <p:nvPr>
            <p:ph type="title"/>
          </p:nvPr>
        </p:nvSpPr>
        <p:spPr>
          <a:xfrm>
            <a:off x="1655064" y="4427282"/>
            <a:ext cx="6895580" cy="679559"/>
          </a:xfrm>
        </p:spPr>
        <p:txBody>
          <a:bodyPr>
            <a:normAutofit fontScale="90000"/>
          </a:bodyPr>
          <a:lstStyle/>
          <a:p>
            <a:r>
              <a:rPr lang="en-US" sz="4000" dirty="0"/>
              <a:t>Contact</a:t>
            </a:r>
            <a:br>
              <a:rPr lang="en-US" dirty="0"/>
            </a:br>
            <a:endParaRPr lang="en-US" dirty="0"/>
          </a:p>
        </p:txBody>
      </p:sp>
    </p:spTree>
    <p:extLst>
      <p:ext uri="{BB962C8B-B14F-4D97-AF65-F5344CB8AC3E}">
        <p14:creationId xmlns:p14="http://schemas.microsoft.com/office/powerpoint/2010/main" val="1828475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0F5F81-7950-EABA-6CC5-A25B1A26C003}"/>
              </a:ext>
            </a:extLst>
          </p:cNvPr>
          <p:cNvSpPr>
            <a:spLocks noGrp="1"/>
          </p:cNvSpPr>
          <p:nvPr>
            <p:ph type="sldNum" sz="quarter" idx="12"/>
          </p:nvPr>
        </p:nvSpPr>
        <p:spPr/>
        <p:txBody>
          <a:bodyPr/>
          <a:lstStyle/>
          <a:p>
            <a:fld id="{104CF250-7820-BD45-8509-7A2D360AA0A5}" type="slidenum">
              <a:rPr lang="en-US" smtClean="0"/>
              <a:t>29</a:t>
            </a:fld>
            <a:endParaRPr lang="en-US"/>
          </a:p>
        </p:txBody>
      </p:sp>
      <p:pic>
        <p:nvPicPr>
          <p:cNvPr id="8" name="Picture Placeholder 7" descr="A building with a fence and grass&#10;&#10;Description automatically generated">
            <a:extLst>
              <a:ext uri="{FF2B5EF4-FFF2-40B4-BE49-F238E27FC236}">
                <a16:creationId xmlns:a16="http://schemas.microsoft.com/office/drawing/2014/main" id="{9CF4F72F-5707-2773-8342-FFCF85624C18}"/>
              </a:ext>
            </a:extLst>
          </p:cNvPr>
          <p:cNvPicPr>
            <a:picLocks noGrp="1" noChangeAspect="1"/>
          </p:cNvPicPr>
          <p:nvPr>
            <p:ph type="pic" sz="quarter" idx="15"/>
          </p:nvPr>
        </p:nvPicPr>
        <p:blipFill>
          <a:blip r:embed="rId2"/>
          <a:srcRect t="14537" b="14537"/>
          <a:stretch>
            <a:fillRect/>
          </a:stretch>
        </p:blipFill>
        <p:spPr/>
      </p:pic>
      <p:sp>
        <p:nvSpPr>
          <p:cNvPr id="4" name="Title 3">
            <a:extLst>
              <a:ext uri="{FF2B5EF4-FFF2-40B4-BE49-F238E27FC236}">
                <a16:creationId xmlns:a16="http://schemas.microsoft.com/office/drawing/2014/main" id="{BB3F7333-A956-ED00-8459-B6104C12C7DB}"/>
              </a:ext>
            </a:extLst>
          </p:cNvPr>
          <p:cNvSpPr>
            <a:spLocks noGrp="1"/>
          </p:cNvSpPr>
          <p:nvPr>
            <p:ph type="title"/>
          </p:nvPr>
        </p:nvSpPr>
        <p:spPr/>
        <p:txBody>
          <a:bodyPr/>
          <a:lstStyle/>
          <a:p>
            <a:r>
              <a:rPr lang="en-US" dirty="0"/>
              <a:t>Appendix: questionnaire</a:t>
            </a:r>
          </a:p>
        </p:txBody>
      </p:sp>
      <p:sp>
        <p:nvSpPr>
          <p:cNvPr id="6" name="Text Placeholder 5">
            <a:extLst>
              <a:ext uri="{FF2B5EF4-FFF2-40B4-BE49-F238E27FC236}">
                <a16:creationId xmlns:a16="http://schemas.microsoft.com/office/drawing/2014/main" id="{7C10AC50-78EC-E7AC-1D80-2175C0100BB3}"/>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91781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B2E668-4F9C-8A47-866E-C8CA0A645C50}"/>
              </a:ext>
            </a:extLst>
          </p:cNvPr>
          <p:cNvSpPr>
            <a:spLocks noGrp="1"/>
          </p:cNvSpPr>
          <p:nvPr>
            <p:ph type="sldNum" sz="quarter" idx="12"/>
          </p:nvPr>
        </p:nvSpPr>
        <p:spPr/>
        <p:txBody>
          <a:bodyPr/>
          <a:lstStyle/>
          <a:p>
            <a:fld id="{104CF250-7820-BD45-8509-7A2D360AA0A5}" type="slidenum">
              <a:rPr lang="en-US" smtClean="0"/>
              <a:t>3</a:t>
            </a:fld>
            <a:endParaRPr lang="en-US"/>
          </a:p>
        </p:txBody>
      </p:sp>
      <p:sp>
        <p:nvSpPr>
          <p:cNvPr id="3" name="Title 2">
            <a:extLst>
              <a:ext uri="{FF2B5EF4-FFF2-40B4-BE49-F238E27FC236}">
                <a16:creationId xmlns:a16="http://schemas.microsoft.com/office/drawing/2014/main" id="{FB8C0743-3B0F-6A1D-70FB-31006562E39A}"/>
              </a:ext>
            </a:extLst>
          </p:cNvPr>
          <p:cNvSpPr>
            <a:spLocks noGrp="1"/>
          </p:cNvSpPr>
          <p:nvPr>
            <p:ph type="title"/>
          </p:nvPr>
        </p:nvSpPr>
        <p:spPr/>
        <p:txBody>
          <a:bodyPr/>
          <a:lstStyle/>
          <a:p>
            <a:r>
              <a:rPr lang="en-US" dirty="0"/>
              <a:t>Table of contents</a:t>
            </a:r>
          </a:p>
        </p:txBody>
      </p:sp>
      <p:pic>
        <p:nvPicPr>
          <p:cNvPr id="7" name="Picture Placeholder 6" descr="A building with a metal railing&#10;&#10;Description automatically generated with medium confidence">
            <a:extLst>
              <a:ext uri="{FF2B5EF4-FFF2-40B4-BE49-F238E27FC236}">
                <a16:creationId xmlns:a16="http://schemas.microsoft.com/office/drawing/2014/main" id="{324793F5-B438-6A77-279B-6CDF87062537}"/>
              </a:ext>
            </a:extLst>
          </p:cNvPr>
          <p:cNvPicPr>
            <a:picLocks noGrp="1" noChangeAspect="1"/>
          </p:cNvPicPr>
          <p:nvPr>
            <p:ph type="pic" sz="quarter" idx="15"/>
          </p:nvPr>
        </p:nvPicPr>
        <p:blipFill>
          <a:blip r:embed="rId2"/>
          <a:srcRect l="20110" r="20110"/>
          <a:stretch>
            <a:fillRect/>
          </a:stretch>
        </p:blipFill>
        <p:spPr/>
      </p:pic>
      <p:graphicFrame>
        <p:nvGraphicFramePr>
          <p:cNvPr id="5" name="Table 4">
            <a:extLst>
              <a:ext uri="{FF2B5EF4-FFF2-40B4-BE49-F238E27FC236}">
                <a16:creationId xmlns:a16="http://schemas.microsoft.com/office/drawing/2014/main" id="{367F1E62-4BCC-1A45-7396-A90ACAEB5BC0}"/>
              </a:ext>
            </a:extLst>
          </p:cNvPr>
          <p:cNvGraphicFramePr>
            <a:graphicFrameLocks noGrp="1"/>
          </p:cNvGraphicFramePr>
          <p:nvPr>
            <p:extLst>
              <p:ext uri="{D42A27DB-BD31-4B8C-83A1-F6EECF244321}">
                <p14:modId xmlns:p14="http://schemas.microsoft.com/office/powerpoint/2010/main" val="3502738933"/>
              </p:ext>
            </p:extLst>
          </p:nvPr>
        </p:nvGraphicFramePr>
        <p:xfrm>
          <a:off x="1805080" y="1808797"/>
          <a:ext cx="5181600" cy="3240405"/>
        </p:xfrm>
        <a:graphic>
          <a:graphicData uri="http://schemas.openxmlformats.org/drawingml/2006/table">
            <a:tbl>
              <a:tblPr firstRow="1" bandRow="1">
                <a:tableStyleId>{2D5ABB26-0587-4C30-8999-92F81FD0307C}</a:tableStyleId>
              </a:tblPr>
              <a:tblGrid>
                <a:gridCol w="3981450">
                  <a:extLst>
                    <a:ext uri="{9D8B030D-6E8A-4147-A177-3AD203B41FA5}">
                      <a16:colId xmlns:a16="http://schemas.microsoft.com/office/drawing/2014/main" val="1108348738"/>
                    </a:ext>
                  </a:extLst>
                </a:gridCol>
                <a:gridCol w="1200150">
                  <a:extLst>
                    <a:ext uri="{9D8B030D-6E8A-4147-A177-3AD203B41FA5}">
                      <a16:colId xmlns:a16="http://schemas.microsoft.com/office/drawing/2014/main" val="570881862"/>
                    </a:ext>
                  </a:extLst>
                </a:gridCol>
              </a:tblGrid>
              <a:tr h="371475">
                <a:tc>
                  <a:txBody>
                    <a:bodyPr/>
                    <a:lstStyle/>
                    <a:p>
                      <a:r>
                        <a:rPr lang="en-US" dirty="0">
                          <a:solidFill>
                            <a:srgbClr val="4B4F55"/>
                          </a:solidFill>
                        </a:rPr>
                        <a:t>Background and methodology</a:t>
                      </a:r>
                    </a:p>
                  </a:txBody>
                  <a:tcPr/>
                </a:tc>
                <a:tc>
                  <a:txBody>
                    <a:bodyPr/>
                    <a:lstStyle/>
                    <a:p>
                      <a:r>
                        <a:rPr lang="en-US" dirty="0">
                          <a:solidFill>
                            <a:srgbClr val="4B4F55"/>
                          </a:solidFill>
                        </a:rPr>
                        <a:t> 4</a:t>
                      </a:r>
                    </a:p>
                  </a:txBody>
                  <a:tcPr/>
                </a:tc>
                <a:extLst>
                  <a:ext uri="{0D108BD9-81ED-4DB2-BD59-A6C34878D82A}">
                    <a16:rowId xmlns:a16="http://schemas.microsoft.com/office/drawing/2014/main" val="9797809"/>
                  </a:ext>
                </a:extLst>
              </a:tr>
              <a:tr h="371475">
                <a:tc>
                  <a:txBody>
                    <a:bodyPr/>
                    <a:lstStyle/>
                    <a:p>
                      <a:r>
                        <a:rPr lang="en-US" dirty="0">
                          <a:solidFill>
                            <a:srgbClr val="4B4F55"/>
                          </a:solidFill>
                        </a:rPr>
                        <a:t>Key findings</a:t>
                      </a:r>
                    </a:p>
                  </a:txBody>
                  <a:tcPr/>
                </a:tc>
                <a:tc>
                  <a:txBody>
                    <a:bodyPr/>
                    <a:lstStyle/>
                    <a:p>
                      <a:r>
                        <a:rPr lang="en-US" dirty="0">
                          <a:solidFill>
                            <a:srgbClr val="4B4F55"/>
                          </a:solidFill>
                        </a:rPr>
                        <a:t> 5</a:t>
                      </a:r>
                    </a:p>
                  </a:txBody>
                  <a:tcPr/>
                </a:tc>
                <a:extLst>
                  <a:ext uri="{0D108BD9-81ED-4DB2-BD59-A6C34878D82A}">
                    <a16:rowId xmlns:a16="http://schemas.microsoft.com/office/drawing/2014/main" val="1180370153"/>
                  </a:ext>
                </a:extLst>
              </a:tr>
              <a:tr h="371475">
                <a:tc>
                  <a:txBody>
                    <a:bodyPr/>
                    <a:lstStyle/>
                    <a:p>
                      <a:r>
                        <a:rPr lang="en-US" dirty="0">
                          <a:solidFill>
                            <a:srgbClr val="4B4F55"/>
                          </a:solidFill>
                        </a:rPr>
                        <a:t>Detailed findings</a:t>
                      </a:r>
                    </a:p>
                  </a:txBody>
                  <a:tcPr/>
                </a:tc>
                <a:tc>
                  <a:txBody>
                    <a:bodyPr/>
                    <a:lstStyle/>
                    <a:p>
                      <a:r>
                        <a:rPr lang="en-US" dirty="0">
                          <a:solidFill>
                            <a:srgbClr val="4B4F55"/>
                          </a:solidFill>
                        </a:rPr>
                        <a:t> 6</a:t>
                      </a:r>
                    </a:p>
                  </a:txBody>
                  <a:tcPr/>
                </a:tc>
                <a:extLst>
                  <a:ext uri="{0D108BD9-81ED-4DB2-BD59-A6C34878D82A}">
                    <a16:rowId xmlns:a16="http://schemas.microsoft.com/office/drawing/2014/main" val="1054081284"/>
                  </a:ext>
                </a:extLst>
              </a:tr>
              <a:tr h="371475">
                <a:tc>
                  <a:txBody>
                    <a:bodyPr/>
                    <a:lstStyle/>
                    <a:p>
                      <a:pPr lvl="1"/>
                      <a:r>
                        <a:rPr lang="en-US" dirty="0">
                          <a:solidFill>
                            <a:srgbClr val="4B4F55"/>
                          </a:solidFill>
                        </a:rPr>
                        <a:t>Housing affordability</a:t>
                      </a:r>
                    </a:p>
                  </a:txBody>
                  <a:tcPr/>
                </a:tc>
                <a:tc>
                  <a:txBody>
                    <a:bodyPr/>
                    <a:lstStyle/>
                    <a:p>
                      <a:r>
                        <a:rPr lang="en-US" dirty="0">
                          <a:solidFill>
                            <a:srgbClr val="4B4F55"/>
                          </a:solidFill>
                        </a:rPr>
                        <a:t> 7</a:t>
                      </a:r>
                    </a:p>
                  </a:txBody>
                  <a:tcPr/>
                </a:tc>
                <a:extLst>
                  <a:ext uri="{0D108BD9-81ED-4DB2-BD59-A6C34878D82A}">
                    <a16:rowId xmlns:a16="http://schemas.microsoft.com/office/drawing/2014/main" val="184450560"/>
                  </a:ext>
                </a:extLst>
              </a:tr>
              <a:tr h="371475">
                <a:tc>
                  <a:txBody>
                    <a:bodyPr/>
                    <a:lstStyle/>
                    <a:p>
                      <a:pPr lvl="1"/>
                      <a:r>
                        <a:rPr lang="en-US" dirty="0">
                          <a:solidFill>
                            <a:srgbClr val="4B4F55"/>
                          </a:solidFill>
                        </a:rPr>
                        <a:t>Housing Affordability Task Force recommendations</a:t>
                      </a:r>
                    </a:p>
                  </a:txBody>
                  <a:tcPr/>
                </a:tc>
                <a:tc>
                  <a:txBody>
                    <a:bodyPr/>
                    <a:lstStyle/>
                    <a:p>
                      <a:r>
                        <a:rPr lang="en-US" dirty="0">
                          <a:solidFill>
                            <a:srgbClr val="4B4F55"/>
                          </a:solidFill>
                        </a:rPr>
                        <a:t> 9</a:t>
                      </a:r>
                    </a:p>
                  </a:txBody>
                  <a:tcPr/>
                </a:tc>
                <a:extLst>
                  <a:ext uri="{0D108BD9-81ED-4DB2-BD59-A6C34878D82A}">
                    <a16:rowId xmlns:a16="http://schemas.microsoft.com/office/drawing/2014/main" val="324872233"/>
                  </a:ext>
                </a:extLst>
              </a:tr>
              <a:tr h="371475">
                <a:tc>
                  <a:txBody>
                    <a:bodyPr/>
                    <a:lstStyle/>
                    <a:p>
                      <a:r>
                        <a:rPr lang="en-US" dirty="0">
                          <a:solidFill>
                            <a:srgbClr val="4B4F55"/>
                          </a:solidFill>
                        </a:rPr>
                        <a:t>Respondent profile</a:t>
                      </a:r>
                    </a:p>
                  </a:txBody>
                  <a:tcPr/>
                </a:tc>
                <a:tc>
                  <a:txBody>
                    <a:bodyPr/>
                    <a:lstStyle/>
                    <a:p>
                      <a:r>
                        <a:rPr lang="en-US" dirty="0">
                          <a:solidFill>
                            <a:srgbClr val="4B4F55"/>
                          </a:solidFill>
                        </a:rPr>
                        <a:t>24</a:t>
                      </a:r>
                    </a:p>
                  </a:txBody>
                  <a:tcPr/>
                </a:tc>
                <a:extLst>
                  <a:ext uri="{0D108BD9-81ED-4DB2-BD59-A6C34878D82A}">
                    <a16:rowId xmlns:a16="http://schemas.microsoft.com/office/drawing/2014/main" val="918286191"/>
                  </a:ext>
                </a:extLst>
              </a:tr>
              <a:tr h="371475">
                <a:tc>
                  <a:txBody>
                    <a:bodyPr/>
                    <a:lstStyle/>
                    <a:p>
                      <a:r>
                        <a:rPr lang="en-US" dirty="0">
                          <a:solidFill>
                            <a:srgbClr val="4B4F55"/>
                          </a:solidFill>
                        </a:rPr>
                        <a:t>Contact</a:t>
                      </a:r>
                    </a:p>
                  </a:txBody>
                  <a:tcPr/>
                </a:tc>
                <a:tc>
                  <a:txBody>
                    <a:bodyPr/>
                    <a:lstStyle/>
                    <a:p>
                      <a:r>
                        <a:rPr lang="en-US" dirty="0">
                          <a:solidFill>
                            <a:srgbClr val="4B4F55"/>
                          </a:solidFill>
                        </a:rPr>
                        <a:t>28</a:t>
                      </a:r>
                    </a:p>
                  </a:txBody>
                  <a:tcPr/>
                </a:tc>
                <a:extLst>
                  <a:ext uri="{0D108BD9-81ED-4DB2-BD59-A6C34878D82A}">
                    <a16:rowId xmlns:a16="http://schemas.microsoft.com/office/drawing/2014/main" val="1396835550"/>
                  </a:ext>
                </a:extLst>
              </a:tr>
              <a:tr h="371475">
                <a:tc>
                  <a:txBody>
                    <a:bodyPr/>
                    <a:lstStyle/>
                    <a:p>
                      <a:r>
                        <a:rPr lang="en-US" dirty="0">
                          <a:solidFill>
                            <a:srgbClr val="4B4F55"/>
                          </a:solidFill>
                        </a:rPr>
                        <a:t>Appendix: questionnaire</a:t>
                      </a:r>
                    </a:p>
                  </a:txBody>
                  <a:tcPr/>
                </a:tc>
                <a:tc>
                  <a:txBody>
                    <a:bodyPr/>
                    <a:lstStyle/>
                    <a:p>
                      <a:r>
                        <a:rPr lang="en-US" dirty="0">
                          <a:solidFill>
                            <a:srgbClr val="4B4F55"/>
                          </a:solidFill>
                        </a:rPr>
                        <a:t>29</a:t>
                      </a:r>
                    </a:p>
                  </a:txBody>
                  <a:tcPr/>
                </a:tc>
                <a:extLst>
                  <a:ext uri="{0D108BD9-81ED-4DB2-BD59-A6C34878D82A}">
                    <a16:rowId xmlns:a16="http://schemas.microsoft.com/office/drawing/2014/main" val="2294031850"/>
                  </a:ext>
                </a:extLst>
              </a:tr>
            </a:tbl>
          </a:graphicData>
        </a:graphic>
      </p:graphicFrame>
    </p:spTree>
    <p:extLst>
      <p:ext uri="{BB962C8B-B14F-4D97-AF65-F5344CB8AC3E}">
        <p14:creationId xmlns:p14="http://schemas.microsoft.com/office/powerpoint/2010/main" val="410048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153-6794-F271-6465-5FE11FBF5996}"/>
              </a:ext>
            </a:extLst>
          </p:cNvPr>
          <p:cNvSpPr>
            <a:spLocks noGrp="1"/>
          </p:cNvSpPr>
          <p:nvPr>
            <p:ph type="title"/>
          </p:nvPr>
        </p:nvSpPr>
        <p:spPr/>
        <p:txBody>
          <a:bodyPr/>
          <a:lstStyle/>
          <a:p>
            <a:r>
              <a:rPr lang="en-US" dirty="0"/>
              <a:t>Questionnaire</a:t>
            </a:r>
          </a:p>
        </p:txBody>
      </p:sp>
      <p:sp>
        <p:nvSpPr>
          <p:cNvPr id="4" name="Slide Number Placeholder 3">
            <a:extLst>
              <a:ext uri="{FF2B5EF4-FFF2-40B4-BE49-F238E27FC236}">
                <a16:creationId xmlns:a16="http://schemas.microsoft.com/office/drawing/2014/main" id="{27431373-24EF-91F1-3CBF-14D7A3DBCB9B}"/>
              </a:ext>
            </a:extLst>
          </p:cNvPr>
          <p:cNvSpPr>
            <a:spLocks noGrp="1"/>
          </p:cNvSpPr>
          <p:nvPr>
            <p:ph type="sldNum" sz="quarter" idx="12"/>
          </p:nvPr>
        </p:nvSpPr>
        <p:spPr/>
        <p:txBody>
          <a:bodyPr/>
          <a:lstStyle/>
          <a:p>
            <a:fld id="{104CF250-7820-BD45-8509-7A2D360AA0A5}" type="slidenum">
              <a:rPr lang="en-US" smtClean="0"/>
              <a:t>30</a:t>
            </a:fld>
            <a:endParaRPr lang="en-US"/>
          </a:p>
        </p:txBody>
      </p:sp>
      <p:pic>
        <p:nvPicPr>
          <p:cNvPr id="5" name="Picture 4" descr="A screenshot of a document&#10;&#10;Description automatically generated">
            <a:extLst>
              <a:ext uri="{FF2B5EF4-FFF2-40B4-BE49-F238E27FC236}">
                <a16:creationId xmlns:a16="http://schemas.microsoft.com/office/drawing/2014/main" id="{3B8ECD15-3256-E4FA-E3F1-9B0D0C995CA7}"/>
              </a:ext>
            </a:extLst>
          </p:cNvPr>
          <p:cNvPicPr>
            <a:picLocks noChangeAspect="1"/>
          </p:cNvPicPr>
          <p:nvPr/>
        </p:nvPicPr>
        <p:blipFill>
          <a:blip r:embed="rId2"/>
          <a:stretch>
            <a:fillRect/>
          </a:stretch>
        </p:blipFill>
        <p:spPr>
          <a:xfrm>
            <a:off x="426720" y="1124301"/>
            <a:ext cx="8290560" cy="5259654"/>
          </a:xfrm>
          <a:prstGeom prst="rect">
            <a:avLst/>
          </a:prstGeom>
        </p:spPr>
      </p:pic>
    </p:spTree>
    <p:extLst>
      <p:ext uri="{BB962C8B-B14F-4D97-AF65-F5344CB8AC3E}">
        <p14:creationId xmlns:p14="http://schemas.microsoft.com/office/powerpoint/2010/main" val="1312373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153-6794-F271-6465-5FE11FBF5996}"/>
              </a:ext>
            </a:extLst>
          </p:cNvPr>
          <p:cNvSpPr>
            <a:spLocks noGrp="1"/>
          </p:cNvSpPr>
          <p:nvPr>
            <p:ph type="title"/>
          </p:nvPr>
        </p:nvSpPr>
        <p:spPr/>
        <p:txBody>
          <a:bodyPr/>
          <a:lstStyle/>
          <a:p>
            <a:r>
              <a:rPr lang="en-US" dirty="0"/>
              <a:t>Questionnaire </a:t>
            </a:r>
            <a:r>
              <a:rPr lang="en-US" sz="2000" dirty="0"/>
              <a:t>(continued)</a:t>
            </a:r>
          </a:p>
        </p:txBody>
      </p:sp>
      <p:sp>
        <p:nvSpPr>
          <p:cNvPr id="4" name="Slide Number Placeholder 3">
            <a:extLst>
              <a:ext uri="{FF2B5EF4-FFF2-40B4-BE49-F238E27FC236}">
                <a16:creationId xmlns:a16="http://schemas.microsoft.com/office/drawing/2014/main" id="{27431373-24EF-91F1-3CBF-14D7A3DBCB9B}"/>
              </a:ext>
            </a:extLst>
          </p:cNvPr>
          <p:cNvSpPr>
            <a:spLocks noGrp="1"/>
          </p:cNvSpPr>
          <p:nvPr>
            <p:ph type="sldNum" sz="quarter" idx="12"/>
          </p:nvPr>
        </p:nvSpPr>
        <p:spPr/>
        <p:txBody>
          <a:bodyPr/>
          <a:lstStyle/>
          <a:p>
            <a:fld id="{104CF250-7820-BD45-8509-7A2D360AA0A5}" type="slidenum">
              <a:rPr lang="en-US" smtClean="0"/>
              <a:t>31</a:t>
            </a:fld>
            <a:endParaRPr lang="en-US"/>
          </a:p>
        </p:txBody>
      </p:sp>
      <p:pic>
        <p:nvPicPr>
          <p:cNvPr id="6" name="Picture 5" descr="A close-up of a paper&#10;&#10;Description automatically generated">
            <a:extLst>
              <a:ext uri="{FF2B5EF4-FFF2-40B4-BE49-F238E27FC236}">
                <a16:creationId xmlns:a16="http://schemas.microsoft.com/office/drawing/2014/main" id="{E7521D28-9217-6742-7839-B78155BAEACF}"/>
              </a:ext>
            </a:extLst>
          </p:cNvPr>
          <p:cNvPicPr>
            <a:picLocks noChangeAspect="1"/>
          </p:cNvPicPr>
          <p:nvPr/>
        </p:nvPicPr>
        <p:blipFill rotWithShape="1">
          <a:blip r:embed="rId2"/>
          <a:srcRect t="914"/>
          <a:stretch/>
        </p:blipFill>
        <p:spPr>
          <a:xfrm>
            <a:off x="378592" y="1164380"/>
            <a:ext cx="8386816" cy="5296573"/>
          </a:xfrm>
          <a:prstGeom prst="rect">
            <a:avLst/>
          </a:prstGeom>
        </p:spPr>
      </p:pic>
    </p:spTree>
    <p:extLst>
      <p:ext uri="{BB962C8B-B14F-4D97-AF65-F5344CB8AC3E}">
        <p14:creationId xmlns:p14="http://schemas.microsoft.com/office/powerpoint/2010/main" val="369476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153-6794-F271-6465-5FE11FBF5996}"/>
              </a:ext>
            </a:extLst>
          </p:cNvPr>
          <p:cNvSpPr>
            <a:spLocks noGrp="1"/>
          </p:cNvSpPr>
          <p:nvPr>
            <p:ph type="title"/>
          </p:nvPr>
        </p:nvSpPr>
        <p:spPr/>
        <p:txBody>
          <a:bodyPr/>
          <a:lstStyle/>
          <a:p>
            <a:r>
              <a:rPr lang="en-US" dirty="0"/>
              <a:t>Questionnaire </a:t>
            </a:r>
            <a:r>
              <a:rPr lang="en-US" sz="2000" dirty="0"/>
              <a:t>(continued)</a:t>
            </a:r>
          </a:p>
        </p:txBody>
      </p:sp>
      <p:sp>
        <p:nvSpPr>
          <p:cNvPr id="4" name="Slide Number Placeholder 3">
            <a:extLst>
              <a:ext uri="{FF2B5EF4-FFF2-40B4-BE49-F238E27FC236}">
                <a16:creationId xmlns:a16="http://schemas.microsoft.com/office/drawing/2014/main" id="{27431373-24EF-91F1-3CBF-14D7A3DBCB9B}"/>
              </a:ext>
            </a:extLst>
          </p:cNvPr>
          <p:cNvSpPr>
            <a:spLocks noGrp="1"/>
          </p:cNvSpPr>
          <p:nvPr>
            <p:ph type="sldNum" sz="quarter" idx="12"/>
          </p:nvPr>
        </p:nvSpPr>
        <p:spPr/>
        <p:txBody>
          <a:bodyPr/>
          <a:lstStyle/>
          <a:p>
            <a:fld id="{104CF250-7820-BD45-8509-7A2D360AA0A5}" type="slidenum">
              <a:rPr lang="en-US" smtClean="0"/>
              <a:t>32</a:t>
            </a:fld>
            <a:endParaRPr lang="en-US"/>
          </a:p>
        </p:txBody>
      </p:sp>
      <p:pic>
        <p:nvPicPr>
          <p:cNvPr id="6" name="Picture 5" descr="A close-up of a paper&#10;&#10;Description automatically generated">
            <a:extLst>
              <a:ext uri="{FF2B5EF4-FFF2-40B4-BE49-F238E27FC236}">
                <a16:creationId xmlns:a16="http://schemas.microsoft.com/office/drawing/2014/main" id="{17FE1DB5-B7CF-A72E-9945-B39F25618904}"/>
              </a:ext>
            </a:extLst>
          </p:cNvPr>
          <p:cNvPicPr>
            <a:picLocks noChangeAspect="1"/>
          </p:cNvPicPr>
          <p:nvPr/>
        </p:nvPicPr>
        <p:blipFill>
          <a:blip r:embed="rId2"/>
          <a:stretch>
            <a:fillRect/>
          </a:stretch>
        </p:blipFill>
        <p:spPr>
          <a:xfrm>
            <a:off x="404572" y="1133025"/>
            <a:ext cx="8334855" cy="5329870"/>
          </a:xfrm>
          <a:prstGeom prst="rect">
            <a:avLst/>
          </a:prstGeom>
        </p:spPr>
      </p:pic>
    </p:spTree>
    <p:extLst>
      <p:ext uri="{BB962C8B-B14F-4D97-AF65-F5344CB8AC3E}">
        <p14:creationId xmlns:p14="http://schemas.microsoft.com/office/powerpoint/2010/main" val="278403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153-6794-F271-6465-5FE11FBF5996}"/>
              </a:ext>
            </a:extLst>
          </p:cNvPr>
          <p:cNvSpPr>
            <a:spLocks noGrp="1"/>
          </p:cNvSpPr>
          <p:nvPr>
            <p:ph type="title"/>
          </p:nvPr>
        </p:nvSpPr>
        <p:spPr/>
        <p:txBody>
          <a:bodyPr/>
          <a:lstStyle/>
          <a:p>
            <a:r>
              <a:rPr lang="en-US" dirty="0"/>
              <a:t>Questionnaire </a:t>
            </a:r>
            <a:r>
              <a:rPr lang="en-US" sz="2000" dirty="0"/>
              <a:t>(continued)</a:t>
            </a:r>
          </a:p>
        </p:txBody>
      </p:sp>
      <p:sp>
        <p:nvSpPr>
          <p:cNvPr id="4" name="Slide Number Placeholder 3">
            <a:extLst>
              <a:ext uri="{FF2B5EF4-FFF2-40B4-BE49-F238E27FC236}">
                <a16:creationId xmlns:a16="http://schemas.microsoft.com/office/drawing/2014/main" id="{27431373-24EF-91F1-3CBF-14D7A3DBCB9B}"/>
              </a:ext>
            </a:extLst>
          </p:cNvPr>
          <p:cNvSpPr>
            <a:spLocks noGrp="1"/>
          </p:cNvSpPr>
          <p:nvPr>
            <p:ph type="sldNum" sz="quarter" idx="12"/>
          </p:nvPr>
        </p:nvSpPr>
        <p:spPr/>
        <p:txBody>
          <a:bodyPr/>
          <a:lstStyle/>
          <a:p>
            <a:fld id="{104CF250-7820-BD45-8509-7A2D360AA0A5}" type="slidenum">
              <a:rPr lang="en-US" smtClean="0"/>
              <a:t>33</a:t>
            </a:fld>
            <a:endParaRPr lang="en-US"/>
          </a:p>
        </p:txBody>
      </p:sp>
      <p:pic>
        <p:nvPicPr>
          <p:cNvPr id="6" name="Picture 5" descr="A close-up of a paper&#10;&#10;Description automatically generated">
            <a:extLst>
              <a:ext uri="{FF2B5EF4-FFF2-40B4-BE49-F238E27FC236}">
                <a16:creationId xmlns:a16="http://schemas.microsoft.com/office/drawing/2014/main" id="{1C399822-99F7-9EC4-234A-A0AD4DCD3635}"/>
              </a:ext>
            </a:extLst>
          </p:cNvPr>
          <p:cNvPicPr>
            <a:picLocks noChangeAspect="1"/>
          </p:cNvPicPr>
          <p:nvPr/>
        </p:nvPicPr>
        <p:blipFill rotWithShape="1">
          <a:blip r:embed="rId2"/>
          <a:srcRect t="1431"/>
          <a:stretch/>
        </p:blipFill>
        <p:spPr>
          <a:xfrm>
            <a:off x="458071" y="1203684"/>
            <a:ext cx="8227857" cy="5169094"/>
          </a:xfrm>
          <a:prstGeom prst="rect">
            <a:avLst/>
          </a:prstGeom>
        </p:spPr>
      </p:pic>
    </p:spTree>
    <p:extLst>
      <p:ext uri="{BB962C8B-B14F-4D97-AF65-F5344CB8AC3E}">
        <p14:creationId xmlns:p14="http://schemas.microsoft.com/office/powerpoint/2010/main" val="2824353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153-6794-F271-6465-5FE11FBF5996}"/>
              </a:ext>
            </a:extLst>
          </p:cNvPr>
          <p:cNvSpPr>
            <a:spLocks noGrp="1"/>
          </p:cNvSpPr>
          <p:nvPr>
            <p:ph type="title"/>
          </p:nvPr>
        </p:nvSpPr>
        <p:spPr/>
        <p:txBody>
          <a:bodyPr/>
          <a:lstStyle/>
          <a:p>
            <a:r>
              <a:rPr lang="en-US" dirty="0"/>
              <a:t>Questionnaire </a:t>
            </a:r>
            <a:r>
              <a:rPr lang="en-US" sz="2000" dirty="0"/>
              <a:t>(continued)</a:t>
            </a:r>
          </a:p>
        </p:txBody>
      </p:sp>
      <p:sp>
        <p:nvSpPr>
          <p:cNvPr id="4" name="Slide Number Placeholder 3">
            <a:extLst>
              <a:ext uri="{FF2B5EF4-FFF2-40B4-BE49-F238E27FC236}">
                <a16:creationId xmlns:a16="http://schemas.microsoft.com/office/drawing/2014/main" id="{27431373-24EF-91F1-3CBF-14D7A3DBCB9B}"/>
              </a:ext>
            </a:extLst>
          </p:cNvPr>
          <p:cNvSpPr>
            <a:spLocks noGrp="1"/>
          </p:cNvSpPr>
          <p:nvPr>
            <p:ph type="sldNum" sz="quarter" idx="12"/>
          </p:nvPr>
        </p:nvSpPr>
        <p:spPr/>
        <p:txBody>
          <a:bodyPr/>
          <a:lstStyle/>
          <a:p>
            <a:fld id="{104CF250-7820-BD45-8509-7A2D360AA0A5}" type="slidenum">
              <a:rPr lang="en-US" smtClean="0"/>
              <a:t>34</a:t>
            </a:fld>
            <a:endParaRPr lang="en-US"/>
          </a:p>
        </p:txBody>
      </p:sp>
      <p:pic>
        <p:nvPicPr>
          <p:cNvPr id="6" name="Picture 5" descr="A screenshot of a test&#10;&#10;Description automatically generated">
            <a:extLst>
              <a:ext uri="{FF2B5EF4-FFF2-40B4-BE49-F238E27FC236}">
                <a16:creationId xmlns:a16="http://schemas.microsoft.com/office/drawing/2014/main" id="{3FC9FED9-53B8-FEF2-9A33-86B9973E29A6}"/>
              </a:ext>
            </a:extLst>
          </p:cNvPr>
          <p:cNvPicPr>
            <a:picLocks noChangeAspect="1"/>
          </p:cNvPicPr>
          <p:nvPr/>
        </p:nvPicPr>
        <p:blipFill rotWithShape="1">
          <a:blip r:embed="rId2"/>
          <a:srcRect l="657"/>
          <a:stretch/>
        </p:blipFill>
        <p:spPr>
          <a:xfrm>
            <a:off x="618370" y="1180072"/>
            <a:ext cx="7959885" cy="5128748"/>
          </a:xfrm>
          <a:prstGeom prst="rect">
            <a:avLst/>
          </a:prstGeom>
        </p:spPr>
      </p:pic>
    </p:spTree>
    <p:extLst>
      <p:ext uri="{BB962C8B-B14F-4D97-AF65-F5344CB8AC3E}">
        <p14:creationId xmlns:p14="http://schemas.microsoft.com/office/powerpoint/2010/main" val="3801517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153-6794-F271-6465-5FE11FBF5996}"/>
              </a:ext>
            </a:extLst>
          </p:cNvPr>
          <p:cNvSpPr>
            <a:spLocks noGrp="1"/>
          </p:cNvSpPr>
          <p:nvPr>
            <p:ph type="title"/>
          </p:nvPr>
        </p:nvSpPr>
        <p:spPr/>
        <p:txBody>
          <a:bodyPr/>
          <a:lstStyle/>
          <a:p>
            <a:r>
              <a:rPr lang="en-US" dirty="0"/>
              <a:t>Questionnaire </a:t>
            </a:r>
            <a:r>
              <a:rPr lang="en-US" sz="2000" dirty="0"/>
              <a:t>(continued)</a:t>
            </a:r>
          </a:p>
        </p:txBody>
      </p:sp>
      <p:sp>
        <p:nvSpPr>
          <p:cNvPr id="4" name="Slide Number Placeholder 3">
            <a:extLst>
              <a:ext uri="{FF2B5EF4-FFF2-40B4-BE49-F238E27FC236}">
                <a16:creationId xmlns:a16="http://schemas.microsoft.com/office/drawing/2014/main" id="{27431373-24EF-91F1-3CBF-14D7A3DBCB9B}"/>
              </a:ext>
            </a:extLst>
          </p:cNvPr>
          <p:cNvSpPr>
            <a:spLocks noGrp="1"/>
          </p:cNvSpPr>
          <p:nvPr>
            <p:ph type="sldNum" sz="quarter" idx="12"/>
          </p:nvPr>
        </p:nvSpPr>
        <p:spPr/>
        <p:txBody>
          <a:bodyPr/>
          <a:lstStyle/>
          <a:p>
            <a:fld id="{104CF250-7820-BD45-8509-7A2D360AA0A5}" type="slidenum">
              <a:rPr lang="en-US" smtClean="0"/>
              <a:t>35</a:t>
            </a:fld>
            <a:endParaRPr lang="en-US"/>
          </a:p>
        </p:txBody>
      </p:sp>
      <p:pic>
        <p:nvPicPr>
          <p:cNvPr id="6" name="Picture 5" descr="A screenshot of a test&#10;&#10;Description automatically generated">
            <a:extLst>
              <a:ext uri="{FF2B5EF4-FFF2-40B4-BE49-F238E27FC236}">
                <a16:creationId xmlns:a16="http://schemas.microsoft.com/office/drawing/2014/main" id="{2CE5593A-E232-1A4B-DC01-808116163AC0}"/>
              </a:ext>
            </a:extLst>
          </p:cNvPr>
          <p:cNvPicPr>
            <a:picLocks noChangeAspect="1"/>
          </p:cNvPicPr>
          <p:nvPr/>
        </p:nvPicPr>
        <p:blipFill rotWithShape="1">
          <a:blip r:embed="rId2"/>
          <a:srcRect t="1078"/>
          <a:stretch/>
        </p:blipFill>
        <p:spPr>
          <a:xfrm>
            <a:off x="568960" y="1335418"/>
            <a:ext cx="7994084" cy="5012755"/>
          </a:xfrm>
          <a:prstGeom prst="rect">
            <a:avLst/>
          </a:prstGeom>
        </p:spPr>
      </p:pic>
    </p:spTree>
    <p:extLst>
      <p:ext uri="{BB962C8B-B14F-4D97-AF65-F5344CB8AC3E}">
        <p14:creationId xmlns:p14="http://schemas.microsoft.com/office/powerpoint/2010/main" val="4284648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153-6794-F271-6465-5FE11FBF5996}"/>
              </a:ext>
            </a:extLst>
          </p:cNvPr>
          <p:cNvSpPr>
            <a:spLocks noGrp="1"/>
          </p:cNvSpPr>
          <p:nvPr>
            <p:ph type="title"/>
          </p:nvPr>
        </p:nvSpPr>
        <p:spPr/>
        <p:txBody>
          <a:bodyPr/>
          <a:lstStyle/>
          <a:p>
            <a:r>
              <a:rPr lang="en-US" dirty="0"/>
              <a:t>Questionnaire </a:t>
            </a:r>
            <a:r>
              <a:rPr lang="en-US" sz="2000" dirty="0"/>
              <a:t>(continued)</a:t>
            </a:r>
          </a:p>
        </p:txBody>
      </p:sp>
      <p:sp>
        <p:nvSpPr>
          <p:cNvPr id="4" name="Slide Number Placeholder 3">
            <a:extLst>
              <a:ext uri="{FF2B5EF4-FFF2-40B4-BE49-F238E27FC236}">
                <a16:creationId xmlns:a16="http://schemas.microsoft.com/office/drawing/2014/main" id="{27431373-24EF-91F1-3CBF-14D7A3DBCB9B}"/>
              </a:ext>
            </a:extLst>
          </p:cNvPr>
          <p:cNvSpPr>
            <a:spLocks noGrp="1"/>
          </p:cNvSpPr>
          <p:nvPr>
            <p:ph type="sldNum" sz="quarter" idx="12"/>
          </p:nvPr>
        </p:nvSpPr>
        <p:spPr/>
        <p:txBody>
          <a:bodyPr/>
          <a:lstStyle/>
          <a:p>
            <a:fld id="{104CF250-7820-BD45-8509-7A2D360AA0A5}" type="slidenum">
              <a:rPr lang="en-US" smtClean="0"/>
              <a:t>36</a:t>
            </a:fld>
            <a:endParaRPr lang="en-US"/>
          </a:p>
        </p:txBody>
      </p:sp>
      <p:pic>
        <p:nvPicPr>
          <p:cNvPr id="6" name="Picture 5" descr="A screenshot of a questionnaire&#10;&#10;Description automatically generated">
            <a:extLst>
              <a:ext uri="{FF2B5EF4-FFF2-40B4-BE49-F238E27FC236}">
                <a16:creationId xmlns:a16="http://schemas.microsoft.com/office/drawing/2014/main" id="{EC942B5F-71B1-B46C-FC20-9893776BE576}"/>
              </a:ext>
            </a:extLst>
          </p:cNvPr>
          <p:cNvPicPr>
            <a:picLocks noChangeAspect="1"/>
          </p:cNvPicPr>
          <p:nvPr/>
        </p:nvPicPr>
        <p:blipFill rotWithShape="1">
          <a:blip r:embed="rId2"/>
          <a:srcRect t="934"/>
          <a:stretch/>
        </p:blipFill>
        <p:spPr>
          <a:xfrm>
            <a:off x="2607365" y="1223586"/>
            <a:ext cx="3929270" cy="5083239"/>
          </a:xfrm>
          <a:prstGeom prst="rect">
            <a:avLst/>
          </a:prstGeom>
        </p:spPr>
      </p:pic>
    </p:spTree>
    <p:extLst>
      <p:ext uri="{BB962C8B-B14F-4D97-AF65-F5344CB8AC3E}">
        <p14:creationId xmlns:p14="http://schemas.microsoft.com/office/powerpoint/2010/main" val="237193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43EC2-B90E-4C0D-B9C3-774C3225279E}"/>
              </a:ext>
            </a:extLst>
          </p:cNvPr>
          <p:cNvSpPr>
            <a:spLocks noGrp="1"/>
          </p:cNvSpPr>
          <p:nvPr>
            <p:ph type="title"/>
          </p:nvPr>
        </p:nvSpPr>
        <p:spPr>
          <a:xfrm>
            <a:off x="2295144" y="178747"/>
            <a:ext cx="6270752" cy="811958"/>
          </a:xfrm>
        </p:spPr>
        <p:txBody>
          <a:bodyPr anchor="b">
            <a:normAutofit/>
          </a:bodyPr>
          <a:lstStyle/>
          <a:p>
            <a:r>
              <a:rPr lang="en-US" dirty="0"/>
              <a:t>Background and methodology</a:t>
            </a:r>
          </a:p>
        </p:txBody>
      </p:sp>
      <p:sp>
        <p:nvSpPr>
          <p:cNvPr id="4" name="Text Placeholder 3">
            <a:extLst>
              <a:ext uri="{FF2B5EF4-FFF2-40B4-BE49-F238E27FC236}">
                <a16:creationId xmlns:a16="http://schemas.microsoft.com/office/drawing/2014/main" id="{4695750B-F479-4812-A83F-705C1540D551}"/>
              </a:ext>
            </a:extLst>
          </p:cNvPr>
          <p:cNvSpPr>
            <a:spLocks noGrp="1"/>
          </p:cNvSpPr>
          <p:nvPr>
            <p:ph type="body" sz="quarter" idx="13"/>
          </p:nvPr>
        </p:nvSpPr>
        <p:spPr/>
        <p:txBody>
          <a:bodyPr/>
          <a:lstStyle/>
          <a:p>
            <a:r>
              <a:rPr lang="en-US" sz="1600" dirty="0">
                <a:solidFill>
                  <a:schemeClr val="accent1"/>
                </a:solidFill>
              </a:rPr>
              <a:t>Background</a:t>
            </a:r>
          </a:p>
        </p:txBody>
      </p:sp>
      <p:sp>
        <p:nvSpPr>
          <p:cNvPr id="5" name="Text Placeholder 4">
            <a:extLst>
              <a:ext uri="{FF2B5EF4-FFF2-40B4-BE49-F238E27FC236}">
                <a16:creationId xmlns:a16="http://schemas.microsoft.com/office/drawing/2014/main" id="{5DAAC0DD-4584-4495-A511-E12FE77ADA3E}"/>
              </a:ext>
            </a:extLst>
          </p:cNvPr>
          <p:cNvSpPr>
            <a:spLocks noGrp="1"/>
          </p:cNvSpPr>
          <p:nvPr>
            <p:ph type="body" sz="quarter" idx="17"/>
          </p:nvPr>
        </p:nvSpPr>
        <p:spPr>
          <a:xfrm>
            <a:off x="365760" y="1575052"/>
            <a:ext cx="8580436" cy="1616204"/>
          </a:xfrm>
        </p:spPr>
        <p:txBody>
          <a:bodyPr/>
          <a:lstStyle/>
          <a:p>
            <a:pPr marL="0" indent="0">
              <a:buNone/>
            </a:pPr>
            <a:r>
              <a:rPr lang="en-US" sz="1400" dirty="0">
                <a:solidFill>
                  <a:srgbClr val="4B4F55"/>
                </a:solidFill>
              </a:rPr>
              <a:t>The City of Calgary surveys Calgarians about their opinions, preferences, and attitudes in order to help support data-driven City decision-making. The Perspectives on Calgary Survey is one of the ways by which data are collected, and this survey is conducted multiple times throughout the year. </a:t>
            </a:r>
          </a:p>
          <a:p>
            <a:pPr marL="0" indent="0">
              <a:buNone/>
            </a:pPr>
            <a:r>
              <a:rPr lang="en-US" dirty="0"/>
              <a:t>For this wave of research, The City’s Corporate Research team partnered with the Housing Solutions division of the Partnerships Business Unit within the Community Services department, to understand Calgarians’ perceptions of housing affordability in Calgary, including Calgary's Housing Affordability Task Force policy recommendations. </a:t>
            </a:r>
          </a:p>
        </p:txBody>
      </p:sp>
      <p:sp>
        <p:nvSpPr>
          <p:cNvPr id="9" name="Slide Number Placeholder 5">
            <a:extLst>
              <a:ext uri="{FF2B5EF4-FFF2-40B4-BE49-F238E27FC236}">
                <a16:creationId xmlns:a16="http://schemas.microsoft.com/office/drawing/2014/main" id="{8EFEC649-7924-827D-9022-4CE644DAB51D}"/>
              </a:ext>
            </a:extLst>
          </p:cNvPr>
          <p:cNvSpPr>
            <a:spLocks noGrp="1"/>
          </p:cNvSpPr>
          <p:nvPr>
            <p:ph type="sldNum" sz="quarter" idx="12"/>
          </p:nvPr>
        </p:nvSpPr>
        <p:spPr>
          <a:xfrm>
            <a:off x="6926580" y="6400803"/>
            <a:ext cx="2057400" cy="365125"/>
          </a:xfrm>
        </p:spPr>
        <p:txBody>
          <a:bodyPr/>
          <a:lstStyle/>
          <a:p>
            <a:fld id="{104CF250-7820-BD45-8509-7A2D360AA0A5}" type="slidenum">
              <a:rPr lang="en-US" smtClean="0"/>
              <a:t>4</a:t>
            </a:fld>
            <a:endParaRPr lang="en-US" dirty="0"/>
          </a:p>
        </p:txBody>
      </p:sp>
      <p:sp>
        <p:nvSpPr>
          <p:cNvPr id="2" name="Text Placeholder 3">
            <a:extLst>
              <a:ext uri="{FF2B5EF4-FFF2-40B4-BE49-F238E27FC236}">
                <a16:creationId xmlns:a16="http://schemas.microsoft.com/office/drawing/2014/main" id="{165B4410-B135-A0A6-9313-7CBCB27475A7}"/>
              </a:ext>
            </a:extLst>
          </p:cNvPr>
          <p:cNvSpPr txBox="1">
            <a:spLocks/>
          </p:cNvSpPr>
          <p:nvPr/>
        </p:nvSpPr>
        <p:spPr>
          <a:xfrm>
            <a:off x="365760" y="3265676"/>
            <a:ext cx="8579598" cy="493799"/>
          </a:xfrm>
          <a:prstGeom prst="rect">
            <a:avLst/>
          </a:prstGeom>
        </p:spPr>
        <p:txBody>
          <a:bodyPr lIns="0" tIns="0" rIns="0" bIns="0"/>
          <a:lstStyle>
            <a:lvl1pPr marL="0" indent="0" algn="l" defTabSz="914377" rtl="0" eaLnBrk="1" latinLnBrk="0" hangingPunct="1">
              <a:lnSpc>
                <a:spcPct val="90000"/>
              </a:lnSpc>
              <a:spcBef>
                <a:spcPts val="1000"/>
              </a:spcBef>
              <a:buFont typeface="Arial" panose="020B0604020202020204" pitchFamily="34" charset="0"/>
              <a:buNone/>
              <a:defRPr sz="1600" b="1" kern="1200">
                <a:solidFill>
                  <a:schemeClr val="accen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Methodology</a:t>
            </a:r>
          </a:p>
        </p:txBody>
      </p:sp>
      <p:sp>
        <p:nvSpPr>
          <p:cNvPr id="6" name="Text Placeholder 4">
            <a:extLst>
              <a:ext uri="{FF2B5EF4-FFF2-40B4-BE49-F238E27FC236}">
                <a16:creationId xmlns:a16="http://schemas.microsoft.com/office/drawing/2014/main" id="{E1CB9636-F6DA-ABA5-FA84-AF9377521ACC}"/>
              </a:ext>
            </a:extLst>
          </p:cNvPr>
          <p:cNvSpPr txBox="1">
            <a:spLocks/>
          </p:cNvSpPr>
          <p:nvPr/>
        </p:nvSpPr>
        <p:spPr>
          <a:xfrm>
            <a:off x="364922" y="3567439"/>
            <a:ext cx="8580436" cy="4235101"/>
          </a:xfrm>
          <a:prstGeom prst="rect">
            <a:avLst/>
          </a:prstGeom>
        </p:spPr>
        <p:txBody>
          <a:bodyPr lIns="0"/>
          <a:lstStyle>
            <a:lvl1pPr marL="285750" indent="-285750" algn="l" defTabSz="914377" rtl="0" eaLnBrk="1" latinLnBrk="0" hangingPunct="1">
              <a:lnSpc>
                <a:spcPct val="90000"/>
              </a:lnSpc>
              <a:spcBef>
                <a:spcPts val="1000"/>
              </a:spcBef>
              <a:buFont typeface="Wingdings" panose="05000000000000000000" pitchFamily="2" charset="2"/>
              <a:buChar char="§"/>
              <a:defRPr sz="14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solidFill>
                  <a:srgbClr val="4B4F55"/>
                </a:solidFill>
              </a:rPr>
              <a:t>The survey was conducted by </a:t>
            </a:r>
            <a:r>
              <a:rPr lang="en-US" dirty="0" err="1">
                <a:solidFill>
                  <a:srgbClr val="4B4F55"/>
                </a:solidFill>
              </a:rPr>
              <a:t>Advanis</a:t>
            </a:r>
            <a:r>
              <a:rPr lang="en-US" dirty="0">
                <a:solidFill>
                  <a:srgbClr val="4B4F55"/>
                </a:solidFill>
              </a:rPr>
              <a:t>* from August 8</a:t>
            </a:r>
            <a:r>
              <a:rPr lang="en-US" baseline="30000" dirty="0">
                <a:solidFill>
                  <a:srgbClr val="4B4F55"/>
                </a:solidFill>
              </a:rPr>
              <a:t>th</a:t>
            </a:r>
            <a:r>
              <a:rPr lang="en-US" dirty="0">
                <a:solidFill>
                  <a:srgbClr val="4B4F55"/>
                </a:solidFill>
              </a:rPr>
              <a:t> to 18</a:t>
            </a:r>
            <a:r>
              <a:rPr lang="en-US" baseline="30000" dirty="0">
                <a:solidFill>
                  <a:srgbClr val="4B4F55"/>
                </a:solidFill>
              </a:rPr>
              <a:t>th</a:t>
            </a:r>
            <a:r>
              <a:rPr lang="en-US" dirty="0">
                <a:solidFill>
                  <a:srgbClr val="4B4F55"/>
                </a:solidFill>
              </a:rPr>
              <a:t>, 2023, with 500 Calgary residents aged 18 and older via a telephone survey. The average time to complete the survey was 17 minutes.</a:t>
            </a:r>
          </a:p>
          <a:p>
            <a:pPr marL="0" indent="0">
              <a:buFont typeface="Wingdings" panose="05000000000000000000" pitchFamily="2" charset="2"/>
              <a:buNone/>
            </a:pPr>
            <a:r>
              <a:rPr lang="en-US" dirty="0">
                <a:solidFill>
                  <a:srgbClr val="4B4F55"/>
                </a:solidFill>
              </a:rPr>
              <a:t>The survey was conducted using numbers from both landlines (21%) and cell phones (79%) to obtain a random and statistically-representative sample of Calgarians. To ensure the data was gathered from a representative group of Calgarians, sample quotas were set by age, gender, and city quadrant. For a full profile of survey respondents, please see pages 32 to 33.</a:t>
            </a:r>
          </a:p>
          <a:p>
            <a:pPr marL="0" indent="0">
              <a:buFont typeface="Wingdings" panose="05000000000000000000" pitchFamily="2" charset="2"/>
              <a:buNone/>
            </a:pPr>
            <a:r>
              <a:rPr lang="en-US" dirty="0">
                <a:solidFill>
                  <a:srgbClr val="4B4F55"/>
                </a:solidFill>
              </a:rPr>
              <a:t>The margin of error for the total sample of n=500 is ±4.0 percentage points, 19 times out of 20 (though smaller among subgroups of the total). </a:t>
            </a:r>
            <a:r>
              <a:rPr lang="en-US" dirty="0"/>
              <a:t>Data were weighted based on the Statistics Canada 2021 Census of Population for age, gender, and city quadrant. Although the results are weighted, sample sizes for each question represent the number of actual respondents (i.e., unweighted n). </a:t>
            </a:r>
          </a:p>
          <a:p>
            <a:pPr marL="0" indent="0">
              <a:buFont typeface="Wingdings" panose="05000000000000000000" pitchFamily="2" charset="2"/>
              <a:buNone/>
            </a:pPr>
            <a:r>
              <a:rPr lang="en-US" dirty="0"/>
              <a:t>To note, some bar charts in this report do not add to 100% due to rounding.</a:t>
            </a:r>
          </a:p>
          <a:p>
            <a:pPr marL="0" indent="0">
              <a:buFont typeface="Wingdings" panose="05000000000000000000" pitchFamily="2" charset="2"/>
              <a:buNone/>
            </a:pPr>
            <a:endParaRPr lang="en-US" dirty="0"/>
          </a:p>
        </p:txBody>
      </p:sp>
      <p:sp>
        <p:nvSpPr>
          <p:cNvPr id="7" name="Text Placeholder 4">
            <a:extLst>
              <a:ext uri="{FF2B5EF4-FFF2-40B4-BE49-F238E27FC236}">
                <a16:creationId xmlns:a16="http://schemas.microsoft.com/office/drawing/2014/main" id="{5008CCEE-9D87-E5C9-36BE-8030D0605A4C}"/>
              </a:ext>
            </a:extLst>
          </p:cNvPr>
          <p:cNvSpPr>
            <a:spLocks noGrp="1"/>
          </p:cNvSpPr>
          <p:nvPr>
            <p:ph type="body" sz="quarter" idx="18"/>
          </p:nvPr>
        </p:nvSpPr>
        <p:spPr>
          <a:xfrm>
            <a:off x="364695" y="6324871"/>
            <a:ext cx="8325394" cy="352422"/>
          </a:xfrm>
        </p:spPr>
        <p:txBody>
          <a:bodyPr/>
          <a:lstStyle/>
          <a:p>
            <a:r>
              <a:rPr lang="en-US" sz="1100" b="0" dirty="0">
                <a:solidFill>
                  <a:schemeClr val="tx1"/>
                </a:solidFill>
              </a:rPr>
              <a:t>*A third-party research company contracted by The City</a:t>
            </a:r>
          </a:p>
        </p:txBody>
      </p:sp>
    </p:spTree>
    <p:extLst>
      <p:ext uri="{BB962C8B-B14F-4D97-AF65-F5344CB8AC3E}">
        <p14:creationId xmlns:p14="http://schemas.microsoft.com/office/powerpoint/2010/main" val="101057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AAC67E-1FBF-477F-9559-8135D4AE3FBF}"/>
              </a:ext>
            </a:extLst>
          </p:cNvPr>
          <p:cNvSpPr>
            <a:spLocks noGrp="1"/>
          </p:cNvSpPr>
          <p:nvPr>
            <p:ph type="title"/>
          </p:nvPr>
        </p:nvSpPr>
        <p:spPr/>
        <p:txBody>
          <a:bodyPr/>
          <a:lstStyle/>
          <a:p>
            <a:r>
              <a:rPr lang="en-US" dirty="0"/>
              <a:t>Key findings</a:t>
            </a:r>
          </a:p>
        </p:txBody>
      </p:sp>
      <p:sp>
        <p:nvSpPr>
          <p:cNvPr id="4" name="Text Placeholder 3">
            <a:extLst>
              <a:ext uri="{FF2B5EF4-FFF2-40B4-BE49-F238E27FC236}">
                <a16:creationId xmlns:a16="http://schemas.microsoft.com/office/drawing/2014/main" id="{D727A104-1998-4DFD-9602-EC74D565EDEC}"/>
              </a:ext>
            </a:extLst>
          </p:cNvPr>
          <p:cNvSpPr>
            <a:spLocks noGrp="1"/>
          </p:cNvSpPr>
          <p:nvPr>
            <p:ph type="body" sz="quarter" idx="13"/>
          </p:nvPr>
        </p:nvSpPr>
        <p:spPr>
          <a:xfrm>
            <a:off x="372653" y="2840792"/>
            <a:ext cx="8579598" cy="493799"/>
          </a:xfrm>
        </p:spPr>
        <p:txBody>
          <a:bodyPr/>
          <a:lstStyle/>
          <a:p>
            <a:r>
              <a:rPr lang="en-US" dirty="0">
                <a:solidFill>
                  <a:schemeClr val="accent1"/>
                </a:solidFill>
              </a:rPr>
              <a:t>Overall, the majority of respondents support the Housing Affordability Task Force (HATF) recommendations</a:t>
            </a:r>
            <a:r>
              <a:rPr lang="en-US" baseline="30000" dirty="0">
                <a:solidFill>
                  <a:schemeClr val="accent1"/>
                </a:solidFill>
              </a:rPr>
              <a:t>+</a:t>
            </a:r>
          </a:p>
        </p:txBody>
      </p:sp>
      <p:sp>
        <p:nvSpPr>
          <p:cNvPr id="10" name="Slide Number Placeholder 5">
            <a:extLst>
              <a:ext uri="{FF2B5EF4-FFF2-40B4-BE49-F238E27FC236}">
                <a16:creationId xmlns:a16="http://schemas.microsoft.com/office/drawing/2014/main" id="{488DCB1F-1D43-5BF8-43C9-26F7F3862360}"/>
              </a:ext>
            </a:extLst>
          </p:cNvPr>
          <p:cNvSpPr>
            <a:spLocks noGrp="1"/>
          </p:cNvSpPr>
          <p:nvPr>
            <p:ph type="sldNum" sz="quarter" idx="12"/>
          </p:nvPr>
        </p:nvSpPr>
        <p:spPr>
          <a:xfrm>
            <a:off x="6926580" y="6400803"/>
            <a:ext cx="2057400" cy="365125"/>
          </a:xfrm>
        </p:spPr>
        <p:txBody>
          <a:bodyPr/>
          <a:lstStyle/>
          <a:p>
            <a:fld id="{104CF250-7820-BD45-8509-7A2D360AA0A5}" type="slidenum">
              <a:rPr lang="en-US" smtClean="0"/>
              <a:t>5</a:t>
            </a:fld>
            <a:endParaRPr lang="en-US" dirty="0"/>
          </a:p>
        </p:txBody>
      </p:sp>
      <p:sp>
        <p:nvSpPr>
          <p:cNvPr id="11" name="Text Placeholder 4">
            <a:extLst>
              <a:ext uri="{FF2B5EF4-FFF2-40B4-BE49-F238E27FC236}">
                <a16:creationId xmlns:a16="http://schemas.microsoft.com/office/drawing/2014/main" id="{BBB41AC1-EA72-91B9-F366-A0E17BBECE21}"/>
              </a:ext>
            </a:extLst>
          </p:cNvPr>
          <p:cNvSpPr>
            <a:spLocks noGrp="1"/>
          </p:cNvSpPr>
          <p:nvPr>
            <p:ph type="body" sz="quarter" idx="18"/>
          </p:nvPr>
        </p:nvSpPr>
        <p:spPr>
          <a:xfrm>
            <a:off x="371815" y="6042417"/>
            <a:ext cx="8325394" cy="352422"/>
          </a:xfrm>
        </p:spPr>
        <p:txBody>
          <a:bodyPr/>
          <a:lstStyle/>
          <a:p>
            <a:pPr>
              <a:spcBef>
                <a:spcPts val="0"/>
              </a:spcBef>
            </a:pPr>
            <a:r>
              <a:rPr lang="en-US" sz="1100" b="0" dirty="0">
                <a:solidFill>
                  <a:schemeClr val="tx1"/>
                </a:solidFill>
              </a:rPr>
              <a:t>*The amount a household pays for housing in relation to their total income.</a:t>
            </a:r>
          </a:p>
          <a:p>
            <a:pPr>
              <a:spcBef>
                <a:spcPts val="0"/>
              </a:spcBef>
            </a:pPr>
            <a:r>
              <a:rPr lang="en-US" sz="1100" b="0" dirty="0">
                <a:solidFill>
                  <a:schemeClr val="tx1"/>
                </a:solidFill>
              </a:rPr>
              <a:t>**Housing projects that are often subsidized by government or other agencies.</a:t>
            </a:r>
          </a:p>
          <a:p>
            <a:pPr>
              <a:spcBef>
                <a:spcPts val="0"/>
              </a:spcBef>
            </a:pPr>
            <a:r>
              <a:rPr lang="en-US" sz="1100" b="0" baseline="30000" dirty="0">
                <a:solidFill>
                  <a:schemeClr val="tx1"/>
                </a:solidFill>
              </a:rPr>
              <a:t>+</a:t>
            </a:r>
            <a:r>
              <a:rPr lang="en-US" sz="1100" b="0" dirty="0">
                <a:solidFill>
                  <a:schemeClr val="tx1"/>
                </a:solidFill>
              </a:rPr>
              <a:t>Descriptions of recommendations are abridged summaries. For full definitions presented to respondents, see pages 12 to 22.</a:t>
            </a:r>
          </a:p>
        </p:txBody>
      </p:sp>
      <p:sp>
        <p:nvSpPr>
          <p:cNvPr id="16" name="Text Placeholder 7">
            <a:extLst>
              <a:ext uri="{FF2B5EF4-FFF2-40B4-BE49-F238E27FC236}">
                <a16:creationId xmlns:a16="http://schemas.microsoft.com/office/drawing/2014/main" id="{8F4F6080-51EA-EBE2-6A91-F613ABC941F5}"/>
              </a:ext>
            </a:extLst>
          </p:cNvPr>
          <p:cNvSpPr txBox="1">
            <a:spLocks/>
          </p:cNvSpPr>
          <p:nvPr/>
        </p:nvSpPr>
        <p:spPr>
          <a:xfrm>
            <a:off x="364695" y="1345631"/>
            <a:ext cx="8579598" cy="493799"/>
          </a:xfrm>
          <a:prstGeom prst="rect">
            <a:avLst/>
          </a:prstGeom>
        </p:spPr>
        <p:txBody>
          <a:bodyPr lIns="0" tIns="0" rIns="0" bIns="0"/>
          <a:lstStyle>
            <a:lvl1pPr marL="0" indent="0" algn="l" defTabSz="914377" rtl="0" eaLnBrk="1" latinLnBrk="0" hangingPunct="1">
              <a:lnSpc>
                <a:spcPct val="90000"/>
              </a:lnSpc>
              <a:spcBef>
                <a:spcPts val="1000"/>
              </a:spcBef>
              <a:buFont typeface="Arial" panose="020B0604020202020204" pitchFamily="34" charset="0"/>
              <a:buNone/>
              <a:defRPr sz="1600" b="1" kern="1200">
                <a:solidFill>
                  <a:schemeClr val="accen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majority of respondents consider both housing affordability* and affordable housing** to be significant issues in Calgary today</a:t>
            </a:r>
          </a:p>
        </p:txBody>
      </p:sp>
      <p:sp>
        <p:nvSpPr>
          <p:cNvPr id="17" name="Text Placeholder 8">
            <a:extLst>
              <a:ext uri="{FF2B5EF4-FFF2-40B4-BE49-F238E27FC236}">
                <a16:creationId xmlns:a16="http://schemas.microsoft.com/office/drawing/2014/main" id="{2977A2A2-A39A-249C-C362-6339481E7E8B}"/>
              </a:ext>
            </a:extLst>
          </p:cNvPr>
          <p:cNvSpPr txBox="1">
            <a:spLocks/>
          </p:cNvSpPr>
          <p:nvPr/>
        </p:nvSpPr>
        <p:spPr>
          <a:xfrm>
            <a:off x="371815" y="1900315"/>
            <a:ext cx="8580436" cy="1126492"/>
          </a:xfrm>
          <a:prstGeom prst="rect">
            <a:avLst/>
          </a:prstGeom>
        </p:spPr>
        <p:txBody>
          <a:bodyPr lIns="0"/>
          <a:lstStyle>
            <a:lvl1pPr marL="228594" indent="-228594" algn="l" defTabSz="914377" rtl="0" eaLnBrk="1" latinLnBrk="0" hangingPunct="1">
              <a:lnSpc>
                <a:spcPct val="90000"/>
              </a:lnSpc>
              <a:spcBef>
                <a:spcPts val="1000"/>
              </a:spcBef>
              <a:buFont typeface="Wingdings" panose="05000000000000000000" pitchFamily="2" charset="2"/>
              <a:buChar char="§"/>
              <a:defRPr sz="1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94% rate housing affordability as an issue, with 72% rating it as a significant issue</a:t>
            </a:r>
          </a:p>
          <a:p>
            <a:r>
              <a:rPr lang="en-US" dirty="0"/>
              <a:t>88% believe that affordable housing is an issue, with 66% rating it as a significant issue</a:t>
            </a:r>
          </a:p>
        </p:txBody>
      </p:sp>
      <p:graphicFrame>
        <p:nvGraphicFramePr>
          <p:cNvPr id="2" name="Table 5">
            <a:extLst>
              <a:ext uri="{FF2B5EF4-FFF2-40B4-BE49-F238E27FC236}">
                <a16:creationId xmlns:a16="http://schemas.microsoft.com/office/drawing/2014/main" id="{078858AA-1A50-3619-8500-CB4208E3BFD2}"/>
              </a:ext>
            </a:extLst>
          </p:cNvPr>
          <p:cNvGraphicFramePr>
            <a:graphicFrameLocks noGrp="1"/>
          </p:cNvGraphicFramePr>
          <p:nvPr>
            <p:extLst>
              <p:ext uri="{D42A27DB-BD31-4B8C-83A1-F6EECF244321}">
                <p14:modId xmlns:p14="http://schemas.microsoft.com/office/powerpoint/2010/main" val="30188286"/>
              </p:ext>
            </p:extLst>
          </p:nvPr>
        </p:nvGraphicFramePr>
        <p:xfrm>
          <a:off x="668991" y="3499872"/>
          <a:ext cx="7806018" cy="2011680"/>
        </p:xfrm>
        <a:graphic>
          <a:graphicData uri="http://schemas.openxmlformats.org/drawingml/2006/table">
            <a:tbl>
              <a:tblPr firstRow="1" bandRow="1">
                <a:tableStyleId>{5940675A-B579-460E-94D1-54222C63F5DA}</a:tableStyleId>
              </a:tblPr>
              <a:tblGrid>
                <a:gridCol w="2602006">
                  <a:extLst>
                    <a:ext uri="{9D8B030D-6E8A-4147-A177-3AD203B41FA5}">
                      <a16:colId xmlns:a16="http://schemas.microsoft.com/office/drawing/2014/main" val="874256528"/>
                    </a:ext>
                  </a:extLst>
                </a:gridCol>
                <a:gridCol w="2602006">
                  <a:extLst>
                    <a:ext uri="{9D8B030D-6E8A-4147-A177-3AD203B41FA5}">
                      <a16:colId xmlns:a16="http://schemas.microsoft.com/office/drawing/2014/main" val="1099297339"/>
                    </a:ext>
                  </a:extLst>
                </a:gridCol>
                <a:gridCol w="2602006">
                  <a:extLst>
                    <a:ext uri="{9D8B030D-6E8A-4147-A177-3AD203B41FA5}">
                      <a16:colId xmlns:a16="http://schemas.microsoft.com/office/drawing/2014/main" val="2169896475"/>
                    </a:ext>
                  </a:extLst>
                </a:gridCol>
              </a:tblGrid>
              <a:tr h="816187">
                <a:tc>
                  <a:txBody>
                    <a:bodyPr/>
                    <a:lstStyle/>
                    <a:p>
                      <a:pPr algn="ctr"/>
                      <a:r>
                        <a:rPr lang="en-US" sz="1800" b="1" kern="1200" dirty="0">
                          <a:solidFill>
                            <a:schemeClr val="accent1"/>
                          </a:solidFill>
                          <a:latin typeface="+mn-lt"/>
                          <a:ea typeface="+mn-ea"/>
                          <a:cs typeface="+mn-cs"/>
                        </a:rPr>
                        <a:t>90%</a:t>
                      </a:r>
                    </a:p>
                    <a:p>
                      <a:pPr algn="ctr"/>
                      <a:r>
                        <a:rPr lang="en-US" sz="1400" dirty="0"/>
                        <a:t>bringing together partners in the housing sector</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800" b="1" kern="1200" dirty="0">
                          <a:solidFill>
                            <a:schemeClr val="accent1"/>
                          </a:solidFill>
                          <a:latin typeface="+mn-lt"/>
                          <a:ea typeface="+mn-ea"/>
                          <a:cs typeface="+mn-cs"/>
                        </a:rPr>
                        <a:t>89%</a:t>
                      </a:r>
                    </a:p>
                    <a:p>
                      <a:pPr algn="ctr"/>
                      <a:r>
                        <a:rPr lang="en-US" sz="1400" dirty="0"/>
                        <a:t>ensuring more people have a safe place to call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800" b="1" kern="1200" dirty="0">
                          <a:solidFill>
                            <a:schemeClr val="accent1"/>
                          </a:solidFill>
                          <a:latin typeface="+mn-lt"/>
                          <a:ea typeface="+mn-ea"/>
                          <a:cs typeface="+mn-cs"/>
                        </a:rPr>
                        <a:t>84%</a:t>
                      </a:r>
                    </a:p>
                    <a:p>
                      <a:pPr algn="ctr"/>
                      <a:r>
                        <a:rPr lang="en-US" sz="1400" dirty="0"/>
                        <a:t>making more City-owned land available for below-market housing across the city</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0305724"/>
                  </a:ext>
                </a:extLst>
              </a:tr>
              <a:tr h="816187">
                <a:tc>
                  <a:txBody>
                    <a:bodyPr/>
                    <a:lstStyle/>
                    <a:p>
                      <a:pPr marL="0" algn="ctr" defTabSz="914377" rtl="0" eaLnBrk="1" latinLnBrk="0" hangingPunct="1"/>
                      <a:r>
                        <a:rPr lang="en-US" sz="1800" b="1" kern="1200" dirty="0">
                          <a:solidFill>
                            <a:schemeClr val="accent1"/>
                          </a:solidFill>
                          <a:latin typeface="+mn-lt"/>
                          <a:ea typeface="+mn-ea"/>
                          <a:cs typeface="+mn-cs"/>
                        </a:rPr>
                        <a:t>83%</a:t>
                      </a:r>
                    </a:p>
                    <a:p>
                      <a:pPr algn="ctr"/>
                      <a:r>
                        <a:rPr lang="en-US" sz="1400" dirty="0"/>
                        <a:t>building more housing across the city, including allowing for a variety of housing forms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377" rtl="0" eaLnBrk="1" latinLnBrk="0" hangingPunct="1"/>
                      <a:r>
                        <a:rPr lang="en-US" sz="1800" b="1" kern="1200" dirty="0">
                          <a:solidFill>
                            <a:schemeClr val="accent1"/>
                          </a:solidFill>
                          <a:latin typeface="+mn-lt"/>
                          <a:ea typeface="+mn-ea"/>
                          <a:cs typeface="+mn-cs"/>
                        </a:rPr>
                        <a:t>82%</a:t>
                      </a:r>
                    </a:p>
                    <a:p>
                      <a:pPr algn="ctr"/>
                      <a:r>
                        <a:rPr lang="en-US" sz="1400" dirty="0"/>
                        <a:t>increasing investment to support affordable housing providers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377" rtl="0" eaLnBrk="1" latinLnBrk="0" hangingPunct="1"/>
                      <a:r>
                        <a:rPr lang="en-US" sz="1800" b="1" kern="1200" dirty="0">
                          <a:solidFill>
                            <a:schemeClr val="accent1"/>
                          </a:solidFill>
                          <a:latin typeface="+mn-lt"/>
                          <a:ea typeface="+mn-ea"/>
                          <a:cs typeface="+mn-cs"/>
                        </a:rPr>
                        <a:t>75%</a:t>
                      </a:r>
                    </a:p>
                    <a:p>
                      <a:pPr algn="ctr"/>
                      <a:r>
                        <a:rPr lang="en-US" sz="1400" dirty="0"/>
                        <a:t>ensuring affordable housing meets the needs of equity-deserving populations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5365830"/>
                  </a:ext>
                </a:extLst>
              </a:tr>
            </a:tbl>
          </a:graphicData>
        </a:graphic>
      </p:graphicFrame>
    </p:spTree>
    <p:extLst>
      <p:ext uri="{BB962C8B-B14F-4D97-AF65-F5344CB8AC3E}">
        <p14:creationId xmlns:p14="http://schemas.microsoft.com/office/powerpoint/2010/main" val="91587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0F5F81-7950-EABA-6CC5-A25B1A26C003}"/>
              </a:ext>
            </a:extLst>
          </p:cNvPr>
          <p:cNvSpPr>
            <a:spLocks noGrp="1"/>
          </p:cNvSpPr>
          <p:nvPr>
            <p:ph type="sldNum" sz="quarter" idx="12"/>
          </p:nvPr>
        </p:nvSpPr>
        <p:spPr>
          <a:xfrm>
            <a:off x="6926580" y="6400803"/>
            <a:ext cx="2057400" cy="365125"/>
          </a:xfrm>
        </p:spPr>
        <p:txBody>
          <a:bodyPr anchor="ctr">
            <a:normAutofit/>
          </a:bodyPr>
          <a:lstStyle/>
          <a:p>
            <a:pPr>
              <a:spcAft>
                <a:spcPts val="600"/>
              </a:spcAft>
            </a:pPr>
            <a:fld id="{104CF250-7820-BD45-8509-7A2D360AA0A5}" type="slidenum">
              <a:rPr lang="en-US" smtClean="0"/>
              <a:pPr>
                <a:spcAft>
                  <a:spcPts val="600"/>
                </a:spcAft>
              </a:pPr>
              <a:t>6</a:t>
            </a:fld>
            <a:endParaRPr lang="en-US"/>
          </a:p>
        </p:txBody>
      </p:sp>
      <p:pic>
        <p:nvPicPr>
          <p:cNvPr id="10" name="Picture Placeholder 10">
            <a:extLst>
              <a:ext uri="{FF2B5EF4-FFF2-40B4-BE49-F238E27FC236}">
                <a16:creationId xmlns:a16="http://schemas.microsoft.com/office/drawing/2014/main" id="{29F711C6-3165-5CF3-81CC-5943ECFFF615}"/>
              </a:ext>
            </a:extLst>
          </p:cNvPr>
          <p:cNvPicPr>
            <a:picLocks noGrp="1" noChangeAspect="1"/>
          </p:cNvPicPr>
          <p:nvPr>
            <p:ph type="pic" sz="quarter" idx="15"/>
          </p:nvPr>
        </p:nvPicPr>
        <p:blipFill rotWithShape="1">
          <a:blip r:embed="rId2"/>
          <a:srcRect t="17150" b="7225"/>
          <a:stretch/>
        </p:blipFill>
        <p:spPr>
          <a:xfrm>
            <a:off x="0" y="0"/>
            <a:ext cx="9144000" cy="4610100"/>
          </a:xfrm>
          <a:noFill/>
        </p:spPr>
      </p:pic>
      <p:sp>
        <p:nvSpPr>
          <p:cNvPr id="15" name="Title 3">
            <a:extLst>
              <a:ext uri="{FF2B5EF4-FFF2-40B4-BE49-F238E27FC236}">
                <a16:creationId xmlns:a16="http://schemas.microsoft.com/office/drawing/2014/main" id="{980C714D-30B4-AF9D-E2EF-FE1DFCBF3DBD}"/>
              </a:ext>
            </a:extLst>
          </p:cNvPr>
          <p:cNvSpPr>
            <a:spLocks noGrp="1"/>
          </p:cNvSpPr>
          <p:nvPr>
            <p:ph type="title"/>
          </p:nvPr>
        </p:nvSpPr>
        <p:spPr>
          <a:xfrm>
            <a:off x="1655064" y="4939346"/>
            <a:ext cx="6895580" cy="679559"/>
          </a:xfrm>
        </p:spPr>
        <p:txBody>
          <a:bodyPr/>
          <a:lstStyle/>
          <a:p>
            <a:r>
              <a:rPr lang="en-US" dirty="0"/>
              <a:t>Detailed findings</a:t>
            </a:r>
          </a:p>
        </p:txBody>
      </p:sp>
      <p:sp>
        <p:nvSpPr>
          <p:cNvPr id="19" name="Text Placeholder 5">
            <a:extLst>
              <a:ext uri="{FF2B5EF4-FFF2-40B4-BE49-F238E27FC236}">
                <a16:creationId xmlns:a16="http://schemas.microsoft.com/office/drawing/2014/main" id="{5B65E822-A1D2-BEE3-42AD-8D91187DC560}"/>
              </a:ext>
            </a:extLst>
          </p:cNvPr>
          <p:cNvSpPr>
            <a:spLocks noGrp="1"/>
          </p:cNvSpPr>
          <p:nvPr>
            <p:ph type="body" sz="quarter" idx="18"/>
          </p:nvPr>
        </p:nvSpPr>
        <p:spPr>
          <a:xfrm>
            <a:off x="332355" y="-8711"/>
            <a:ext cx="1804419" cy="866121"/>
          </a:xfrm>
        </p:spPr>
        <p:txBody>
          <a:bodyPr/>
          <a:lstStyle/>
          <a:p>
            <a:endParaRPr lang="en-US"/>
          </a:p>
        </p:txBody>
      </p:sp>
    </p:spTree>
    <p:extLst>
      <p:ext uri="{BB962C8B-B14F-4D97-AF65-F5344CB8AC3E}">
        <p14:creationId xmlns:p14="http://schemas.microsoft.com/office/powerpoint/2010/main" val="262967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0F5F81-7950-EABA-6CC5-A25B1A26C003}"/>
              </a:ext>
            </a:extLst>
          </p:cNvPr>
          <p:cNvSpPr>
            <a:spLocks noGrp="1"/>
          </p:cNvSpPr>
          <p:nvPr>
            <p:ph type="sldNum" sz="quarter" idx="12"/>
          </p:nvPr>
        </p:nvSpPr>
        <p:spPr>
          <a:xfrm>
            <a:off x="6926580" y="6400803"/>
            <a:ext cx="2057400" cy="365125"/>
          </a:xfrm>
        </p:spPr>
        <p:txBody>
          <a:bodyPr anchor="ctr">
            <a:normAutofit/>
          </a:bodyPr>
          <a:lstStyle/>
          <a:p>
            <a:pPr>
              <a:spcAft>
                <a:spcPts val="600"/>
              </a:spcAft>
            </a:pPr>
            <a:fld id="{104CF250-7820-BD45-8509-7A2D360AA0A5}" type="slidenum">
              <a:rPr lang="en-US" smtClean="0"/>
              <a:pPr>
                <a:spcAft>
                  <a:spcPts val="600"/>
                </a:spcAft>
              </a:pPr>
              <a:t>7</a:t>
            </a:fld>
            <a:endParaRPr lang="en-US"/>
          </a:p>
        </p:txBody>
      </p:sp>
      <p:pic>
        <p:nvPicPr>
          <p:cNvPr id="10" name="Picture Placeholder 10">
            <a:extLst>
              <a:ext uri="{FF2B5EF4-FFF2-40B4-BE49-F238E27FC236}">
                <a16:creationId xmlns:a16="http://schemas.microsoft.com/office/drawing/2014/main" id="{29F711C6-3165-5CF3-81CC-5943ECFFF615}"/>
              </a:ext>
            </a:extLst>
          </p:cNvPr>
          <p:cNvPicPr>
            <a:picLocks noGrp="1" noChangeAspect="1"/>
          </p:cNvPicPr>
          <p:nvPr>
            <p:ph type="pic" sz="quarter" idx="15"/>
          </p:nvPr>
        </p:nvPicPr>
        <p:blipFill>
          <a:blip r:embed="rId2"/>
          <a:srcRect t="12187" b="12187"/>
          <a:stretch/>
        </p:blipFill>
        <p:spPr>
          <a:xfrm>
            <a:off x="0" y="0"/>
            <a:ext cx="9144000" cy="4610100"/>
          </a:xfrm>
          <a:noFill/>
        </p:spPr>
      </p:pic>
      <p:sp>
        <p:nvSpPr>
          <p:cNvPr id="15" name="Title 3">
            <a:extLst>
              <a:ext uri="{FF2B5EF4-FFF2-40B4-BE49-F238E27FC236}">
                <a16:creationId xmlns:a16="http://schemas.microsoft.com/office/drawing/2014/main" id="{980C714D-30B4-AF9D-E2EF-FE1DFCBF3DBD}"/>
              </a:ext>
            </a:extLst>
          </p:cNvPr>
          <p:cNvSpPr>
            <a:spLocks noGrp="1"/>
          </p:cNvSpPr>
          <p:nvPr>
            <p:ph type="title"/>
          </p:nvPr>
        </p:nvSpPr>
        <p:spPr>
          <a:xfrm>
            <a:off x="1655064" y="4939346"/>
            <a:ext cx="6895580" cy="679559"/>
          </a:xfrm>
        </p:spPr>
        <p:txBody>
          <a:bodyPr/>
          <a:lstStyle/>
          <a:p>
            <a:r>
              <a:rPr lang="en-US" dirty="0"/>
              <a:t>Housing affordability</a:t>
            </a:r>
          </a:p>
        </p:txBody>
      </p:sp>
      <p:sp>
        <p:nvSpPr>
          <p:cNvPr id="19" name="Text Placeholder 5">
            <a:extLst>
              <a:ext uri="{FF2B5EF4-FFF2-40B4-BE49-F238E27FC236}">
                <a16:creationId xmlns:a16="http://schemas.microsoft.com/office/drawing/2014/main" id="{5B65E822-A1D2-BEE3-42AD-8D91187DC560}"/>
              </a:ext>
            </a:extLst>
          </p:cNvPr>
          <p:cNvSpPr>
            <a:spLocks noGrp="1"/>
          </p:cNvSpPr>
          <p:nvPr>
            <p:ph type="body" sz="quarter" idx="18"/>
          </p:nvPr>
        </p:nvSpPr>
        <p:spPr>
          <a:xfrm>
            <a:off x="332355" y="-8711"/>
            <a:ext cx="1804419" cy="866121"/>
          </a:xfrm>
        </p:spPr>
        <p:txBody>
          <a:bodyPr/>
          <a:lstStyle/>
          <a:p>
            <a:endParaRPr lang="en-US"/>
          </a:p>
        </p:txBody>
      </p:sp>
    </p:spTree>
    <p:extLst>
      <p:ext uri="{BB962C8B-B14F-4D97-AF65-F5344CB8AC3E}">
        <p14:creationId xmlns:p14="http://schemas.microsoft.com/office/powerpoint/2010/main" val="294921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3CBE-D196-4C2E-84B6-1C7512D6A3AA}"/>
              </a:ext>
            </a:extLst>
          </p:cNvPr>
          <p:cNvSpPr>
            <a:spLocks noGrp="1"/>
          </p:cNvSpPr>
          <p:nvPr>
            <p:ph type="title"/>
          </p:nvPr>
        </p:nvSpPr>
        <p:spPr>
          <a:xfrm>
            <a:off x="2313431" y="484635"/>
            <a:ext cx="6757417" cy="681881"/>
          </a:xfrm>
        </p:spPr>
        <p:txBody>
          <a:bodyPr>
            <a:noAutofit/>
          </a:bodyPr>
          <a:lstStyle/>
          <a:p>
            <a:r>
              <a:rPr lang="en-US" dirty="0"/>
              <a:t>Perceptions of housing affordability</a:t>
            </a:r>
          </a:p>
        </p:txBody>
      </p:sp>
      <p:graphicFrame>
        <p:nvGraphicFramePr>
          <p:cNvPr id="11" name="Chart Placeholder 10">
            <a:extLst>
              <a:ext uri="{FF2B5EF4-FFF2-40B4-BE49-F238E27FC236}">
                <a16:creationId xmlns:a16="http://schemas.microsoft.com/office/drawing/2014/main" id="{DFC1A547-7FB5-28C1-8F60-A278AF3E726B}"/>
              </a:ext>
            </a:extLst>
          </p:cNvPr>
          <p:cNvGraphicFramePr>
            <a:graphicFrameLocks noGrp="1"/>
          </p:cNvGraphicFramePr>
          <p:nvPr>
            <p:ph type="chart" sz="quarter" idx="11"/>
            <p:extLst>
              <p:ext uri="{D42A27DB-BD31-4B8C-83A1-F6EECF244321}">
                <p14:modId xmlns:p14="http://schemas.microsoft.com/office/powerpoint/2010/main" val="1307612571"/>
              </p:ext>
            </p:extLst>
          </p:nvPr>
        </p:nvGraphicFramePr>
        <p:xfrm>
          <a:off x="365761" y="1995993"/>
          <a:ext cx="7516367" cy="338645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49CE2088-ED72-DA28-F9BA-9B9A74C5C83B}"/>
              </a:ext>
            </a:extLst>
          </p:cNvPr>
          <p:cNvSpPr>
            <a:spLocks noGrp="1"/>
          </p:cNvSpPr>
          <p:nvPr>
            <p:ph type="sldNum" sz="quarter" idx="12"/>
          </p:nvPr>
        </p:nvSpPr>
        <p:spPr/>
        <p:txBody>
          <a:bodyPr/>
          <a:lstStyle/>
          <a:p>
            <a:fld id="{104CF250-7820-BD45-8509-7A2D360AA0A5}" type="slidenum">
              <a:rPr lang="en-US" smtClean="0"/>
              <a:t>8</a:t>
            </a:fld>
            <a:endParaRPr lang="en-US"/>
          </a:p>
        </p:txBody>
      </p:sp>
      <p:graphicFrame>
        <p:nvGraphicFramePr>
          <p:cNvPr id="13" name="Table 12">
            <a:extLst>
              <a:ext uri="{FF2B5EF4-FFF2-40B4-BE49-F238E27FC236}">
                <a16:creationId xmlns:a16="http://schemas.microsoft.com/office/drawing/2014/main" id="{E129E60C-D8E5-65DB-A946-D80F57437742}"/>
              </a:ext>
            </a:extLst>
          </p:cNvPr>
          <p:cNvGraphicFramePr>
            <a:graphicFrameLocks noGrp="1"/>
          </p:cNvGraphicFramePr>
          <p:nvPr>
            <p:extLst>
              <p:ext uri="{D42A27DB-BD31-4B8C-83A1-F6EECF244321}">
                <p14:modId xmlns:p14="http://schemas.microsoft.com/office/powerpoint/2010/main" val="3907029982"/>
              </p:ext>
            </p:extLst>
          </p:nvPr>
        </p:nvGraphicFramePr>
        <p:xfrm>
          <a:off x="7977282" y="2624415"/>
          <a:ext cx="949119" cy="263085"/>
        </p:xfrm>
        <a:graphic>
          <a:graphicData uri="http://schemas.openxmlformats.org/drawingml/2006/table">
            <a:tbl>
              <a:tblPr firstRow="1" bandRow="1">
                <a:tableStyleId>{073A0DAA-6AF3-43AB-8588-CEC1D06C72B9}</a:tableStyleId>
              </a:tblPr>
              <a:tblGrid>
                <a:gridCol w="949119">
                  <a:extLst>
                    <a:ext uri="{9D8B030D-6E8A-4147-A177-3AD203B41FA5}">
                      <a16:colId xmlns:a16="http://schemas.microsoft.com/office/drawing/2014/main" val="20000"/>
                    </a:ext>
                  </a:extLst>
                </a:gridCol>
              </a:tblGrid>
              <a:tr h="263085">
                <a:tc>
                  <a:txBody>
                    <a:bodyPr/>
                    <a:lstStyle/>
                    <a:p>
                      <a:pPr algn="ctr"/>
                      <a:r>
                        <a:rPr lang="en-US" sz="1050" dirty="0"/>
                        <a:t>Is an issue</a:t>
                      </a:r>
                    </a:p>
                  </a:txBody>
                  <a:tcPr anchor="ctr">
                    <a:solidFill>
                      <a:schemeClr val="accent1"/>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79FCD07C-BD5E-9F60-1C66-990B06955314}"/>
              </a:ext>
            </a:extLst>
          </p:cNvPr>
          <p:cNvGraphicFramePr>
            <a:graphicFrameLocks noGrp="1"/>
          </p:cNvGraphicFramePr>
          <p:nvPr>
            <p:extLst>
              <p:ext uri="{D42A27DB-BD31-4B8C-83A1-F6EECF244321}">
                <p14:modId xmlns:p14="http://schemas.microsoft.com/office/powerpoint/2010/main" val="1014964171"/>
              </p:ext>
            </p:extLst>
          </p:nvPr>
        </p:nvGraphicFramePr>
        <p:xfrm>
          <a:off x="8054433" y="4506879"/>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88%</a:t>
                      </a:r>
                    </a:p>
                  </a:txBody>
                  <a:tcPr anchor="ctr" anchorCtr="1">
                    <a:no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4828E5AF-5CA1-D9F2-7E79-FF9635AAC911}"/>
              </a:ext>
            </a:extLst>
          </p:cNvPr>
          <p:cNvGraphicFramePr>
            <a:graphicFrameLocks noGrp="1"/>
          </p:cNvGraphicFramePr>
          <p:nvPr>
            <p:extLst>
              <p:ext uri="{D42A27DB-BD31-4B8C-83A1-F6EECF244321}">
                <p14:modId xmlns:p14="http://schemas.microsoft.com/office/powerpoint/2010/main" val="2317469798"/>
              </p:ext>
            </p:extLst>
          </p:nvPr>
        </p:nvGraphicFramePr>
        <p:xfrm>
          <a:off x="8054434" y="3181843"/>
          <a:ext cx="794809" cy="274320"/>
        </p:xfrm>
        <a:graphic>
          <a:graphicData uri="http://schemas.openxmlformats.org/drawingml/2006/table">
            <a:tbl>
              <a:tblPr firstRow="1" bandRow="1">
                <a:tableStyleId>{073A0DAA-6AF3-43AB-8588-CEC1D06C72B9}</a:tableStyleId>
              </a:tblPr>
              <a:tblGrid>
                <a:gridCol w="794809">
                  <a:extLst>
                    <a:ext uri="{9D8B030D-6E8A-4147-A177-3AD203B41FA5}">
                      <a16:colId xmlns:a16="http://schemas.microsoft.com/office/drawing/2014/main" val="20000"/>
                    </a:ext>
                  </a:extLst>
                </a:gridCol>
              </a:tblGrid>
              <a:tr h="208376">
                <a:tc>
                  <a:txBody>
                    <a:bodyPr/>
                    <a:lstStyle/>
                    <a:p>
                      <a:pPr algn="ctr"/>
                      <a:r>
                        <a:rPr lang="en-CA" sz="1200" b="1" dirty="0">
                          <a:solidFill>
                            <a:srgbClr val="000000"/>
                          </a:solidFill>
                        </a:rPr>
                        <a:t>94%</a:t>
                      </a:r>
                    </a:p>
                  </a:txBody>
                  <a:tcPr anchor="ctr" anchorCtr="1">
                    <a:noFill/>
                  </a:tcPr>
                </a:tc>
                <a:extLst>
                  <a:ext uri="{0D108BD9-81ED-4DB2-BD59-A6C34878D82A}">
                    <a16:rowId xmlns:a16="http://schemas.microsoft.com/office/drawing/2014/main" val="10000"/>
                  </a:ext>
                </a:extLst>
              </a:tr>
            </a:tbl>
          </a:graphicData>
        </a:graphic>
      </p:graphicFrame>
      <p:sp>
        <p:nvSpPr>
          <p:cNvPr id="5" name="Text Placeholder 5">
            <a:extLst>
              <a:ext uri="{FF2B5EF4-FFF2-40B4-BE49-F238E27FC236}">
                <a16:creationId xmlns:a16="http://schemas.microsoft.com/office/drawing/2014/main" id="{796E6985-F5B4-40C8-415F-0942041A4913}"/>
              </a:ext>
            </a:extLst>
          </p:cNvPr>
          <p:cNvSpPr txBox="1">
            <a:spLocks/>
          </p:cNvSpPr>
          <p:nvPr/>
        </p:nvSpPr>
        <p:spPr>
          <a:xfrm>
            <a:off x="6962844" y="5895106"/>
            <a:ext cx="1911351" cy="268283"/>
          </a:xfrm>
          <a:prstGeom prst="rect">
            <a:avLst/>
          </a:prstGeom>
          <a:ln>
            <a:solidFill>
              <a:schemeClr val="tx1"/>
            </a:solidFill>
          </a:ln>
        </p:spPr>
        <p:txBody>
          <a:bodyPr lIns="0" tIns="0" rIns="0" bIns="0" anchor="ctr"/>
          <a:lstStyle>
            <a:lvl1pPr marL="0" indent="0" algn="ctr" defTabSz="914377" rtl="0" eaLnBrk="1" latinLnBrk="0" hangingPunct="1">
              <a:lnSpc>
                <a:spcPct val="90000"/>
              </a:lnSpc>
              <a:spcBef>
                <a:spcPts val="0"/>
              </a:spcBef>
              <a:buFont typeface="Arial" panose="020B0604020202020204" pitchFamily="34" charset="0"/>
              <a:buNone/>
              <a:defRPr sz="1000" b="0" i="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B4F55"/>
                </a:solidFill>
              </a:rPr>
              <a:t>Labels &lt;4% not shown</a:t>
            </a:r>
          </a:p>
        </p:txBody>
      </p:sp>
      <p:sp>
        <p:nvSpPr>
          <p:cNvPr id="7" name="Text Placeholder 4">
            <a:extLst>
              <a:ext uri="{FF2B5EF4-FFF2-40B4-BE49-F238E27FC236}">
                <a16:creationId xmlns:a16="http://schemas.microsoft.com/office/drawing/2014/main" id="{C9643468-C130-DC62-89B7-C85BBFDADDF7}"/>
              </a:ext>
            </a:extLst>
          </p:cNvPr>
          <p:cNvSpPr>
            <a:spLocks noGrp="1"/>
          </p:cNvSpPr>
          <p:nvPr>
            <p:ph type="body" sz="quarter" idx="18"/>
          </p:nvPr>
        </p:nvSpPr>
        <p:spPr>
          <a:xfrm>
            <a:off x="365761" y="5517547"/>
            <a:ext cx="6400800" cy="352422"/>
          </a:xfrm>
        </p:spPr>
        <p:txBody>
          <a:bodyPr/>
          <a:lstStyle/>
          <a:p>
            <a:r>
              <a:rPr lang="en-US" dirty="0"/>
              <a:t>Q. The next question is about housing affordability and affordable housing in Calgary. By housing affordability I’m referring to the amount a household pays for housing in relation to their total income, while affordable housing refers to housing projects that are often subsidized by government or other agencies. For each of these, please tell me if it is a significant issue, somewhat of an issue, not really an issue, or not an issue at all in the city of Calgary today. </a:t>
            </a:r>
          </a:p>
          <a:p>
            <a:r>
              <a:rPr lang="en-US" dirty="0"/>
              <a:t>Base: Valid respondents (n=500)</a:t>
            </a:r>
          </a:p>
        </p:txBody>
      </p:sp>
      <p:sp>
        <p:nvSpPr>
          <p:cNvPr id="3" name="Text Placeholder 3">
            <a:extLst>
              <a:ext uri="{FF2B5EF4-FFF2-40B4-BE49-F238E27FC236}">
                <a16:creationId xmlns:a16="http://schemas.microsoft.com/office/drawing/2014/main" id="{150588C7-4E3A-C507-149C-C795115E007E}"/>
              </a:ext>
            </a:extLst>
          </p:cNvPr>
          <p:cNvSpPr txBox="1">
            <a:spLocks/>
          </p:cNvSpPr>
          <p:nvPr/>
        </p:nvSpPr>
        <p:spPr>
          <a:xfrm>
            <a:off x="259923" y="1211742"/>
            <a:ext cx="8531860" cy="106045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The vast majority (94%) consider housing affordability to be an issue in Calgary today, with 72% rating it a significant issue. The majority (88%) also consider affordable housing to be an issue, with 66% rating it as a significant issue.</a:t>
            </a:r>
          </a:p>
        </p:txBody>
      </p:sp>
    </p:spTree>
    <p:extLst>
      <p:ext uri="{BB962C8B-B14F-4D97-AF65-F5344CB8AC3E}">
        <p14:creationId xmlns:p14="http://schemas.microsoft.com/office/powerpoint/2010/main" val="65996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0F5F81-7950-EABA-6CC5-A25B1A26C003}"/>
              </a:ext>
            </a:extLst>
          </p:cNvPr>
          <p:cNvSpPr>
            <a:spLocks noGrp="1"/>
          </p:cNvSpPr>
          <p:nvPr>
            <p:ph type="sldNum" sz="quarter" idx="12"/>
          </p:nvPr>
        </p:nvSpPr>
        <p:spPr>
          <a:xfrm>
            <a:off x="6926580" y="6400803"/>
            <a:ext cx="2057400" cy="365125"/>
          </a:xfrm>
        </p:spPr>
        <p:txBody>
          <a:bodyPr anchor="ctr">
            <a:normAutofit/>
          </a:bodyPr>
          <a:lstStyle/>
          <a:p>
            <a:pPr>
              <a:spcAft>
                <a:spcPts val="600"/>
              </a:spcAft>
            </a:pPr>
            <a:fld id="{104CF250-7820-BD45-8509-7A2D360AA0A5}" type="slidenum">
              <a:rPr lang="en-US" smtClean="0"/>
              <a:pPr>
                <a:spcAft>
                  <a:spcPts val="600"/>
                </a:spcAft>
              </a:pPr>
              <a:t>9</a:t>
            </a:fld>
            <a:endParaRPr lang="en-US"/>
          </a:p>
        </p:txBody>
      </p:sp>
      <p:pic>
        <p:nvPicPr>
          <p:cNvPr id="10" name="Picture Placeholder 10">
            <a:extLst>
              <a:ext uri="{FF2B5EF4-FFF2-40B4-BE49-F238E27FC236}">
                <a16:creationId xmlns:a16="http://schemas.microsoft.com/office/drawing/2014/main" id="{29F711C6-3165-5CF3-81CC-5943ECFFF615}"/>
              </a:ext>
            </a:extLst>
          </p:cNvPr>
          <p:cNvPicPr>
            <a:picLocks noGrp="1" noChangeAspect="1"/>
          </p:cNvPicPr>
          <p:nvPr>
            <p:ph type="pic" sz="quarter" idx="15"/>
          </p:nvPr>
        </p:nvPicPr>
        <p:blipFill>
          <a:blip r:embed="rId2"/>
          <a:srcRect t="12172" b="12172"/>
          <a:stretch/>
        </p:blipFill>
        <p:spPr>
          <a:xfrm>
            <a:off x="0" y="0"/>
            <a:ext cx="9144000" cy="4610100"/>
          </a:xfrm>
          <a:noFill/>
        </p:spPr>
      </p:pic>
      <p:sp>
        <p:nvSpPr>
          <p:cNvPr id="15" name="Title 3">
            <a:extLst>
              <a:ext uri="{FF2B5EF4-FFF2-40B4-BE49-F238E27FC236}">
                <a16:creationId xmlns:a16="http://schemas.microsoft.com/office/drawing/2014/main" id="{980C714D-30B4-AF9D-E2EF-FE1DFCBF3DBD}"/>
              </a:ext>
            </a:extLst>
          </p:cNvPr>
          <p:cNvSpPr>
            <a:spLocks noGrp="1"/>
          </p:cNvSpPr>
          <p:nvPr>
            <p:ph type="title"/>
          </p:nvPr>
        </p:nvSpPr>
        <p:spPr>
          <a:xfrm>
            <a:off x="1655064" y="4939346"/>
            <a:ext cx="6895580" cy="679559"/>
          </a:xfrm>
        </p:spPr>
        <p:txBody>
          <a:bodyPr>
            <a:noAutofit/>
          </a:bodyPr>
          <a:lstStyle/>
          <a:p>
            <a:r>
              <a:rPr lang="en-US" dirty="0"/>
              <a:t>Housing Affordability Task Force (HATF) recommendations</a:t>
            </a:r>
          </a:p>
        </p:txBody>
      </p:sp>
      <p:sp>
        <p:nvSpPr>
          <p:cNvPr id="19" name="Text Placeholder 5">
            <a:extLst>
              <a:ext uri="{FF2B5EF4-FFF2-40B4-BE49-F238E27FC236}">
                <a16:creationId xmlns:a16="http://schemas.microsoft.com/office/drawing/2014/main" id="{5B65E822-A1D2-BEE3-42AD-8D91187DC560}"/>
              </a:ext>
            </a:extLst>
          </p:cNvPr>
          <p:cNvSpPr>
            <a:spLocks noGrp="1"/>
          </p:cNvSpPr>
          <p:nvPr>
            <p:ph type="body" sz="quarter" idx="18"/>
          </p:nvPr>
        </p:nvSpPr>
        <p:spPr>
          <a:xfrm>
            <a:off x="332355" y="-8711"/>
            <a:ext cx="1804419" cy="866121"/>
          </a:xfrm>
        </p:spPr>
        <p:txBody>
          <a:bodyPr/>
          <a:lstStyle/>
          <a:p>
            <a:endParaRPr lang="en-US"/>
          </a:p>
        </p:txBody>
      </p:sp>
    </p:spTree>
    <p:extLst>
      <p:ext uri="{BB962C8B-B14F-4D97-AF65-F5344CB8AC3E}">
        <p14:creationId xmlns:p14="http://schemas.microsoft.com/office/powerpoint/2010/main" val="807772221"/>
      </p:ext>
    </p:extLst>
  </p:cSld>
  <p:clrMapOvr>
    <a:masterClrMapping/>
  </p:clrMapOvr>
</p:sld>
</file>

<file path=ppt/theme/theme1.xml><?xml version="1.0" encoding="utf-8"?>
<a:theme xmlns:a="http://schemas.openxmlformats.org/drawingml/2006/main" name="CoC Reports">
  <a:themeElements>
    <a:clrScheme name="CoC Reports">
      <a:dk1>
        <a:srgbClr val="4B4F55"/>
      </a:dk1>
      <a:lt1>
        <a:srgbClr val="FFFFFF"/>
      </a:lt1>
      <a:dk2>
        <a:srgbClr val="4B4F55"/>
      </a:dk2>
      <a:lt2>
        <a:srgbClr val="DBE9ED"/>
      </a:lt2>
      <a:accent1>
        <a:srgbClr val="C8102E"/>
      </a:accent1>
      <a:accent2>
        <a:srgbClr val="E57150"/>
      </a:accent2>
      <a:accent3>
        <a:srgbClr val="FFC650"/>
      </a:accent3>
      <a:accent4>
        <a:srgbClr val="4C8C2B"/>
      </a:accent4>
      <a:accent5>
        <a:srgbClr val="0085AD"/>
      </a:accent5>
      <a:accent6>
        <a:srgbClr val="003865"/>
      </a:accent6>
      <a:hlink>
        <a:srgbClr val="642F6C"/>
      </a:hlink>
      <a:folHlink>
        <a:srgbClr val="AC14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23826 - ADV-16072 - CSC - Corporate Research Presentation Template - PPT_P3.pptx" id="{DC097602-1354-3449-86DB-F0EC34F03CD8}" vid="{3823F9B6-AABF-0D4B-8F70-69FDBE5E74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C Reports">
    <a:dk1>
      <a:srgbClr val="4B4F55"/>
    </a:dk1>
    <a:lt1>
      <a:srgbClr val="FFFFFF"/>
    </a:lt1>
    <a:dk2>
      <a:srgbClr val="4B4F55"/>
    </a:dk2>
    <a:lt2>
      <a:srgbClr val="DBE9ED"/>
    </a:lt2>
    <a:accent1>
      <a:srgbClr val="C8102E"/>
    </a:accent1>
    <a:accent2>
      <a:srgbClr val="E57150"/>
    </a:accent2>
    <a:accent3>
      <a:srgbClr val="FFC650"/>
    </a:accent3>
    <a:accent4>
      <a:srgbClr val="4C8C2B"/>
    </a:accent4>
    <a:accent5>
      <a:srgbClr val="0085AD"/>
    </a:accent5>
    <a:accent6>
      <a:srgbClr val="003865"/>
    </a:accent6>
    <a:hlink>
      <a:srgbClr val="642F6C"/>
    </a:hlink>
    <a:folHlink>
      <a:srgbClr val="AC145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C Reports">
    <a:dk1>
      <a:srgbClr val="4B4F55"/>
    </a:dk1>
    <a:lt1>
      <a:srgbClr val="FFFFFF"/>
    </a:lt1>
    <a:dk2>
      <a:srgbClr val="4B4F55"/>
    </a:dk2>
    <a:lt2>
      <a:srgbClr val="DBE9ED"/>
    </a:lt2>
    <a:accent1>
      <a:srgbClr val="C8102E"/>
    </a:accent1>
    <a:accent2>
      <a:srgbClr val="E57150"/>
    </a:accent2>
    <a:accent3>
      <a:srgbClr val="FFC650"/>
    </a:accent3>
    <a:accent4>
      <a:srgbClr val="4C8C2B"/>
    </a:accent4>
    <a:accent5>
      <a:srgbClr val="0085AD"/>
    </a:accent5>
    <a:accent6>
      <a:srgbClr val="003865"/>
    </a:accent6>
    <a:hlink>
      <a:srgbClr val="642F6C"/>
    </a:hlink>
    <a:folHlink>
      <a:srgbClr val="AC145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ity colors">
    <a:dk1>
      <a:srgbClr val="25272A"/>
    </a:dk1>
    <a:lt1>
      <a:sysClr val="window" lastClr="FFFFFF"/>
    </a:lt1>
    <a:dk2>
      <a:srgbClr val="25272A"/>
    </a:dk2>
    <a:lt2>
      <a:srgbClr val="FFFFFF"/>
    </a:lt2>
    <a:accent1>
      <a:srgbClr val="C8102E"/>
    </a:accent1>
    <a:accent2>
      <a:srgbClr val="BBC3C8"/>
    </a:accent2>
    <a:accent3>
      <a:srgbClr val="4B4F55"/>
    </a:accent3>
    <a:accent4>
      <a:srgbClr val="25272A"/>
    </a:accent4>
    <a:accent5>
      <a:srgbClr val="642F6C"/>
    </a:accent5>
    <a:accent6>
      <a:srgbClr val="E57200"/>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22-0023826 - ADV-16072 - CSC - Corporate Research Presentation Template - PPT_P3</Template>
  <TotalTime>5394</TotalTime>
  <Words>4156</Words>
  <Application>Microsoft Office PowerPoint</Application>
  <PresentationFormat>On-screen Show (4:3)</PresentationFormat>
  <Paragraphs>587</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CoC Reports</vt:lpstr>
      <vt:lpstr>2023 Perspectives on Calgary Survey: Housing Affordability and Affordable Housing</vt:lpstr>
      <vt:lpstr>Acknowledgements</vt:lpstr>
      <vt:lpstr>Table of contents</vt:lpstr>
      <vt:lpstr>Background and methodology</vt:lpstr>
      <vt:lpstr>Key findings</vt:lpstr>
      <vt:lpstr>Detailed findings</vt:lpstr>
      <vt:lpstr>Housing affordability</vt:lpstr>
      <vt:lpstr>Perceptions of housing affordability</vt:lpstr>
      <vt:lpstr>Housing Affordability Task Force (HATF) recommendations</vt:lpstr>
      <vt:lpstr>HATF recommendations: question methodology</vt:lpstr>
      <vt:lpstr>Summary of perceptions of HATF recommendations</vt:lpstr>
      <vt:lpstr>Recommendation 1: building more housing across the city</vt:lpstr>
      <vt:lpstr>Concerns with recommendation 1: building more housing across the city</vt:lpstr>
      <vt:lpstr>Recommendation 2: making more land available for below-market housing</vt:lpstr>
      <vt:lpstr>Concerns with recommendation 2: making more land available for below-market housing</vt:lpstr>
      <vt:lpstr>Recommendation 3: supply that meets the needs of equity-deserving populations</vt:lpstr>
      <vt:lpstr>Concerns with recommendation 3: supply that meets the needs of equity-deserving populations</vt:lpstr>
      <vt:lpstr>Perceptions of recommendation 4:  housing sector partner collaboration</vt:lpstr>
      <vt:lpstr>Concerns with recommendation 4:  housing sector partner collaboration</vt:lpstr>
      <vt:lpstr>Recommendation 5: increase investment to support affordable housing providers</vt:lpstr>
      <vt:lpstr>Concerns with recommendation 5: increase investment to support affordable housing providers</vt:lpstr>
      <vt:lpstr>Recommendation 6: ensure more people have a safe place to call home</vt:lpstr>
      <vt:lpstr>Concerns with recommendation 6: ensure more people have a safe place to call home</vt:lpstr>
      <vt:lpstr>Respondent profile</vt:lpstr>
      <vt:lpstr>Housing spending</vt:lpstr>
      <vt:lpstr>Respondent profile</vt:lpstr>
      <vt:lpstr>Respondent profile (continued)</vt:lpstr>
      <vt:lpstr>Contact </vt:lpstr>
      <vt:lpstr>Appendix: questionnaire</vt:lpstr>
      <vt:lpstr>Questionnaire</vt:lpstr>
      <vt:lpstr>Questionnaire (continued)</vt:lpstr>
      <vt:lpstr>Questionnaire (continued)</vt:lpstr>
      <vt:lpstr>Questionnaire (continued)</vt:lpstr>
      <vt:lpstr>Questionnaire (continued)</vt:lpstr>
      <vt:lpstr>Questionnaire (continued)</vt:lpstr>
      <vt:lpstr>Questionnaire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Drysdale, Michelle</dc:creator>
  <cp:lastModifiedBy>Halvorsen, Laura</cp:lastModifiedBy>
  <cp:revision>65</cp:revision>
  <dcterms:created xsi:type="dcterms:W3CDTF">2023-02-07T20:29:58Z</dcterms:created>
  <dcterms:modified xsi:type="dcterms:W3CDTF">2023-09-07T20:42:12Z</dcterms:modified>
</cp:coreProperties>
</file>