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4"/>
    <p:sldMasterId id="2147483664" r:id="rId5"/>
  </p:sldMasterIdLst>
  <p:notesMasterIdLst>
    <p:notesMasterId r:id="rId11"/>
  </p:notesMasterIdLst>
  <p:sldIdLst>
    <p:sldId id="3074" r:id="rId6"/>
    <p:sldId id="297" r:id="rId7"/>
    <p:sldId id="3075" r:id="rId8"/>
    <p:sldId id="3020" r:id="rId9"/>
    <p:sldId id="29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A3447F-687D-3887-B922-D254BEB51413}" name="Guest User" initials="GU" userId="S::urn:spo:anon#bb965d59fbf555e790956bd06caf3b9213065ce76ba72d17b7e2f47aed12a31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6295B4"/>
    <a:srgbClr val="E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49E6C-B60A-467B-82DC-4305E6C25DFB}" v="1" dt="2024-04-12T14:15:50.845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8" autoAdjust="0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BDE81-735B-4840-9A10-658418D6367C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081FA-F533-8E49-AB55-6AD3F8091F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7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Dialogue means – the word between us</a:t>
            </a:r>
          </a:p>
          <a:p>
            <a:r>
              <a:rPr lang="en-CA" dirty="0"/>
              <a:t>Allows differing viewpoints to be held side-by-side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1F097-EEBB-4468-8829-73B63DACE869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631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33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5E70D-64EA-7848-B6D6-091450EB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FCAAEAB-173C-5C49-8DE5-25E10E4A94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4217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575D844-E3F3-5147-AE82-A31410CC3B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100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#1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721F847-EF62-DA42-A42D-7C0A1C5EBB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100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D46730-CF33-6949-8C5A-60F0E41B0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575378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5A03271-81E5-6F42-8474-FA7D9CE2AB1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23618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050082-2134-D248-B1C3-DD8DE26C38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23501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#2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C32F605-DF22-2F4D-BA48-8DFBFFAAE1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3501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CB3E0F4-B497-6D44-A75C-A635CEF7DF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2899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53A7C55-DA3F-3943-A242-702E0C052E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2782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#3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071A695-B4FD-D840-9BFC-E4C5263A2A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2782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3A0F850A-D3A1-044A-91A3-16BE12F6E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599645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CD8C5F2-D7F7-DD48-A874-99700F9448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9528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#4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C2054AE-C1A8-4842-8CC6-2145110F72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99528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33E31D25-4C06-7545-BAAF-4B38C4C79FF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58926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860A5E5-7917-054E-B291-B6DFD3C43E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8808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#5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BA37C04C-43EC-DF4A-B41F-2979F020DF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8808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</p:spTree>
    <p:extLst>
      <p:ext uri="{BB962C8B-B14F-4D97-AF65-F5344CB8AC3E}">
        <p14:creationId xmlns:p14="http://schemas.microsoft.com/office/powerpoint/2010/main" val="299981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DC412-31AE-A345-9C21-96566F81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6F181E-448C-4E48-9EDE-289042790A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07416" y="1819339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2D25BF-97C4-F04D-9B90-08C7602C01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941" y="1936474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16pt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47DE6F4-5C3B-BE48-92E0-12134C933A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7416" y="4059556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2421DB1-7015-D24E-A349-890118492F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941" y="4176691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16pt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6C7BF1F-5820-5A42-822E-6D0A8AA898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3621" y="1819339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B70D9FA-6FB3-714B-BA14-2EF5BCAAF4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983" y="1936474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16pt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5621DAB-1D4E-184C-B3A8-B47E73A3D12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43621" y="4049750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A4451C2-2776-C145-8B8A-42EA127BBB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88983" y="4166885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16pt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DFBD69-BEC4-744B-81D8-3CB24A127C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7"/>
            <a:ext cx="5994446" cy="10912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419338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DD80-435C-754E-8C30-2DF82176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1E13A99C-0F1F-264E-91FC-3837DAA68D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9144000" cy="461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sz="1200" dirty="0"/>
              <a:t>Click on this icon </a:t>
            </a:r>
            <a:br>
              <a:rPr lang="en-US" sz="1200" dirty="0"/>
            </a:br>
            <a:r>
              <a:rPr lang="en-US" sz="1200" dirty="0"/>
              <a:t>to select new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3CF587-544B-AC40-B88F-ECFA619FE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4939346"/>
            <a:ext cx="6895580" cy="67955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BCC13EA-D6CE-AF4A-A541-FD957CF04B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5064" y="5547754"/>
            <a:ext cx="6904486" cy="808599"/>
          </a:xfrm>
          <a:prstGeom prst="rect">
            <a:avLst/>
          </a:prstGeom>
        </p:spPr>
        <p:txBody>
          <a:bodyPr l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Arial regular 20pt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F3DE9B-A3C3-D989-80B3-950D6F6076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90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6174-0FBD-E34D-A7E1-1FAE2702A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B29D52-1F75-D84B-A18B-79A759DA5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376559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table Arial bold 30pt 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D2A3BB8E-5EA6-EA46-879B-BC7C6ACDB4A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696720" y="1448789"/>
            <a:ext cx="6984127" cy="470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99439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232FC-D2E6-A741-9355-62EB4B7F2D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F02949-9EF9-3E44-9289-AF721BA2D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270752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chart Arial bold 30pt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8D87BAA-1823-404A-A070-1105BDCF2DB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420318" y="1527858"/>
            <a:ext cx="5154721" cy="4502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D2C36E6-19A9-004F-B2CC-B937C45DDD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8341" y="3606800"/>
            <a:ext cx="1341889" cy="242361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Chart description/ legend goes here</a:t>
            </a:r>
          </a:p>
        </p:txBody>
      </p:sp>
    </p:spTree>
    <p:extLst>
      <p:ext uri="{BB962C8B-B14F-4D97-AF65-F5344CB8AC3E}">
        <p14:creationId xmlns:p14="http://schemas.microsoft.com/office/powerpoint/2010/main" val="32541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63D0C-3931-A947-819B-7F56BA333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8FB5F-2B8D-7F45-9390-D7AD09F3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2000"/>
            <a:ext cx="6559026" cy="619170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B1CBD0C-E169-234E-9531-D7F8B4713F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819" y="1446759"/>
            <a:ext cx="4146658" cy="493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content goes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21E7106-9028-E740-BF66-4C4C8EDCF2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663" y="1446759"/>
            <a:ext cx="4146658" cy="493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content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548058-127A-4553-817A-A1A41110D1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1940558"/>
            <a:ext cx="4147063" cy="442544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Copy sentence Arial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9232CEB-1B86-4E7C-B4E4-A9AC234BA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16256" y="1940558"/>
            <a:ext cx="4147065" cy="442544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Copy sentence Arial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19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130CA-5363-41C2-BB23-FC15B6663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8E3602-54EF-400B-B0E1-9DDF71C9C4C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24455896"/>
              </p:ext>
            </p:extLst>
          </p:nvPr>
        </p:nvGraphicFramePr>
        <p:xfrm>
          <a:off x="1696722" y="1447990"/>
          <a:ext cx="7010400" cy="445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557373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00292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04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572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103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425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451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33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0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19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665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559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745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725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5A0FEA-9B95-766D-9814-0F483C4D1C4C}"/>
              </a:ext>
            </a:extLst>
          </p:cNvPr>
          <p:cNvSpPr txBox="1"/>
          <p:nvPr userDrawn="1"/>
        </p:nvSpPr>
        <p:spPr>
          <a:xfrm>
            <a:off x="2326640" y="863600"/>
            <a:ext cx="638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Copy</a:t>
            </a:r>
            <a:r>
              <a:rPr lang="en-US" sz="1200" dirty="0"/>
              <a:t> this table from </a:t>
            </a:r>
            <a:r>
              <a:rPr lang="en-US" sz="1200" b="1" dirty="0">
                <a:solidFill>
                  <a:schemeClr val="accent3"/>
                </a:solidFill>
              </a:rPr>
              <a:t>Slide Master</a:t>
            </a:r>
            <a:r>
              <a:rPr lang="en-US" sz="1200" dirty="0"/>
              <a:t> view. Go to </a:t>
            </a:r>
            <a:r>
              <a:rPr lang="en-US" sz="1200" b="1" dirty="0">
                <a:solidFill>
                  <a:schemeClr val="accent3"/>
                </a:solidFill>
              </a:rPr>
              <a:t>Normal</a:t>
            </a:r>
            <a:r>
              <a:rPr lang="en-US" sz="1200" b="0" dirty="0">
                <a:solidFill>
                  <a:schemeClr val="accent3"/>
                </a:solidFill>
              </a:rPr>
              <a:t> </a:t>
            </a:r>
            <a:r>
              <a:rPr lang="en-US" sz="1200" dirty="0"/>
              <a:t>view,</a:t>
            </a:r>
            <a:r>
              <a:rPr lang="en-US" sz="1200" b="0" dirty="0">
                <a:solidFill>
                  <a:schemeClr val="accent3"/>
                </a:solidFill>
              </a:rPr>
              <a:t> </a:t>
            </a:r>
            <a:r>
              <a:rPr lang="en-US" sz="1200" dirty="0"/>
              <a:t>from the list of </a:t>
            </a:r>
            <a:r>
              <a:rPr lang="en-US" sz="1200" b="1" dirty="0">
                <a:solidFill>
                  <a:schemeClr val="accent3"/>
                </a:solidFill>
              </a:rPr>
              <a:t>New Slide</a:t>
            </a:r>
            <a:r>
              <a:rPr lang="en-US" sz="1200" dirty="0"/>
              <a:t> </a:t>
            </a:r>
            <a:r>
              <a:rPr lang="en-US" sz="1200" b="0" dirty="0">
                <a:solidFill>
                  <a:schemeClr val="accent3"/>
                </a:solidFill>
              </a:rPr>
              <a:t>add  </a:t>
            </a:r>
            <a:r>
              <a:rPr lang="en-US" sz="1200" dirty="0"/>
              <a:t>the </a:t>
            </a:r>
            <a:r>
              <a:rPr lang="en-US" sz="1200" b="1" dirty="0">
                <a:solidFill>
                  <a:schemeClr val="accent3"/>
                </a:solidFill>
              </a:rPr>
              <a:t>Custom Layout</a:t>
            </a:r>
            <a:r>
              <a:rPr lang="en-US" sz="1200" dirty="0"/>
              <a:t> slide and </a:t>
            </a:r>
            <a:r>
              <a:rPr lang="en-US" sz="1200" dirty="0">
                <a:solidFill>
                  <a:schemeClr val="accent1"/>
                </a:solidFill>
              </a:rPr>
              <a:t>paste</a:t>
            </a:r>
            <a:r>
              <a:rPr lang="en-US" sz="1200" dirty="0"/>
              <a:t> the table to populate it based on your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98099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Gre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130CA-5363-41C2-BB23-FC15B6663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FD08665-2CDA-4D8E-B960-260287F9B3B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84699048"/>
              </p:ext>
            </p:extLst>
          </p:nvPr>
        </p:nvGraphicFramePr>
        <p:xfrm>
          <a:off x="1696722" y="1447990"/>
          <a:ext cx="7013448" cy="445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6724">
                  <a:extLst>
                    <a:ext uri="{9D8B030D-6E8A-4147-A177-3AD203B41FA5}">
                      <a16:colId xmlns:a16="http://schemas.microsoft.com/office/drawing/2014/main" val="355737303"/>
                    </a:ext>
                  </a:extLst>
                </a:gridCol>
                <a:gridCol w="3506724">
                  <a:extLst>
                    <a:ext uri="{9D8B030D-6E8A-4147-A177-3AD203B41FA5}">
                      <a16:colId xmlns:a16="http://schemas.microsoft.com/office/drawing/2014/main" val="72675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4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572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103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425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451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33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0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19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665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559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745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725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1724CE-9D58-5C5D-DECE-B864DCA143DB}"/>
              </a:ext>
            </a:extLst>
          </p:cNvPr>
          <p:cNvSpPr txBox="1"/>
          <p:nvPr userDrawn="1"/>
        </p:nvSpPr>
        <p:spPr>
          <a:xfrm>
            <a:off x="2326640" y="863600"/>
            <a:ext cx="638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Copy</a:t>
            </a:r>
            <a:r>
              <a:rPr lang="en-US" sz="1200" dirty="0"/>
              <a:t> this table from </a:t>
            </a:r>
            <a:r>
              <a:rPr lang="en-US" sz="1200" b="1" dirty="0">
                <a:solidFill>
                  <a:schemeClr val="accent3"/>
                </a:solidFill>
              </a:rPr>
              <a:t>Slide Master</a:t>
            </a:r>
            <a:r>
              <a:rPr lang="en-US" sz="1200" dirty="0"/>
              <a:t> view. Go to </a:t>
            </a:r>
            <a:r>
              <a:rPr lang="en-US" sz="1200" b="1" dirty="0">
                <a:solidFill>
                  <a:schemeClr val="accent3"/>
                </a:solidFill>
              </a:rPr>
              <a:t>Normal</a:t>
            </a:r>
            <a:r>
              <a:rPr lang="en-US" sz="1200" b="0" dirty="0">
                <a:solidFill>
                  <a:schemeClr val="accent3"/>
                </a:solidFill>
              </a:rPr>
              <a:t> </a:t>
            </a:r>
            <a:r>
              <a:rPr lang="en-US" sz="1200" dirty="0"/>
              <a:t>view,</a:t>
            </a:r>
            <a:r>
              <a:rPr lang="en-US" sz="1200" b="0" dirty="0">
                <a:solidFill>
                  <a:schemeClr val="accent3"/>
                </a:solidFill>
              </a:rPr>
              <a:t> </a:t>
            </a:r>
            <a:r>
              <a:rPr lang="en-US" sz="1200" dirty="0"/>
              <a:t>from the list of </a:t>
            </a:r>
            <a:r>
              <a:rPr lang="en-US" sz="1200" b="1" dirty="0">
                <a:solidFill>
                  <a:schemeClr val="accent3"/>
                </a:solidFill>
              </a:rPr>
              <a:t>New Slide</a:t>
            </a:r>
            <a:r>
              <a:rPr lang="en-US" sz="1200" dirty="0"/>
              <a:t> </a:t>
            </a:r>
            <a:r>
              <a:rPr lang="en-US" sz="1200" b="0" dirty="0">
                <a:solidFill>
                  <a:schemeClr val="accent3"/>
                </a:solidFill>
              </a:rPr>
              <a:t>add  </a:t>
            </a:r>
            <a:r>
              <a:rPr lang="en-US" sz="1200" dirty="0"/>
              <a:t>the </a:t>
            </a:r>
            <a:r>
              <a:rPr lang="en-US" sz="1200" b="1" dirty="0">
                <a:solidFill>
                  <a:schemeClr val="accent3"/>
                </a:solidFill>
              </a:rPr>
              <a:t>Custom Layout</a:t>
            </a:r>
            <a:r>
              <a:rPr lang="en-US" sz="1200" dirty="0"/>
              <a:t> slide and </a:t>
            </a:r>
            <a:r>
              <a:rPr lang="en-US" sz="1200" dirty="0">
                <a:solidFill>
                  <a:schemeClr val="accent1"/>
                </a:solidFill>
              </a:rPr>
              <a:t>paste</a:t>
            </a:r>
            <a:r>
              <a:rPr lang="en-US" sz="1200" dirty="0"/>
              <a:t> the table to populate it based on your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54289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93A0E-9989-E4D2-D743-AA181A379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F384-DCA2-EA1A-7D05-889D5CE39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270752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chart 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346101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25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B12C3B-C51B-DF47-808A-91E555726F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9144000" cy="461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sz="1200" dirty="0"/>
              <a:t>Click on this icon </a:t>
            </a:r>
            <a:br>
              <a:rPr lang="en-US" sz="1200" dirty="0"/>
            </a:br>
            <a:r>
              <a:rPr lang="en-US" sz="1200" dirty="0"/>
              <a:t>to select new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B43D6-D246-5442-8C68-23E30FCBC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4939346"/>
            <a:ext cx="6895580" cy="67955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EE6C6FE-911B-104A-9187-117D672B59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5064" y="5669674"/>
            <a:ext cx="6904486" cy="808599"/>
          </a:xfrm>
          <a:prstGeom prst="rect">
            <a:avLst/>
          </a:prstGeom>
        </p:spPr>
        <p:txBody>
          <a:bodyPr lIns="0"/>
          <a:lstStyle>
            <a:lvl1pPr marL="0" marR="0" indent="0" algn="l" defTabSz="914377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Presentation date</a:t>
            </a:r>
          </a:p>
          <a:p>
            <a:pPr lvl="0"/>
            <a:r>
              <a:rPr lang="en-US" dirty="0"/>
              <a:t>August,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5D22D1-D940-87CA-6B88-5DF7D5E870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28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B12C3B-C51B-DF47-808A-91E555726F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9144000" cy="461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sz="1200" dirty="0"/>
              <a:t>Click on this icon </a:t>
            </a:r>
            <a:br>
              <a:rPr lang="en-US" sz="1200" dirty="0"/>
            </a:br>
            <a:r>
              <a:rPr lang="en-US" sz="1200" dirty="0"/>
              <a:t>to select new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B43D6-D246-5442-8C68-23E30FCBC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4939346"/>
            <a:ext cx="6895580" cy="67955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EE6C6FE-911B-104A-9187-117D672B59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5064" y="5669674"/>
            <a:ext cx="6904486" cy="808599"/>
          </a:xfrm>
          <a:prstGeom prst="rect">
            <a:avLst/>
          </a:prstGeom>
        </p:spPr>
        <p:txBody>
          <a:bodyPr lIns="0"/>
          <a:lstStyle>
            <a:lvl1pPr marL="0" marR="0" indent="0" algn="l" defTabSz="914377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Presentation date</a:t>
            </a:r>
          </a:p>
          <a:p>
            <a:pPr lvl="0"/>
            <a:r>
              <a:rPr lang="en-US" dirty="0"/>
              <a:t>August,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5D22D1-D940-87CA-6B88-5DF7D5E870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792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7A4C-1CE7-0A4C-9842-8F8C03C9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36525D-3A09-1C41-8880-8041673FE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3118" y="493776"/>
            <a:ext cx="6895580" cy="12503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DD735D-6C3B-FA48-AFBA-1A0010DDF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2908" y="1785941"/>
            <a:ext cx="4585097" cy="4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 Arial bold 24pt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7B57006-B0C4-A340-9C8A-BD1527418F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8005" y="1785941"/>
            <a:ext cx="1792844" cy="3775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  <a:br>
              <a:rPr lang="en-US" dirty="0"/>
            </a:br>
            <a:r>
              <a:rPr lang="en-US" dirty="0"/>
              <a:t>or click on the grey box to delete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2DA90-1DEB-45F2-8A47-CB2027FBD7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03118" y="2354896"/>
            <a:ext cx="4584887" cy="305689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Copy sentence Arial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331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F8A5C-5990-AB4C-9D03-184C126A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BF7EA3-D218-D049-B5CB-422DDB914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5012082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ACD081-CCB8-5C48-A82E-A75F81D623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4288" y="1785941"/>
            <a:ext cx="4585097" cy="4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 Arial bold 24pt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845C08-D0EE-8F41-89D6-65EF98487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9385" y="1785938"/>
            <a:ext cx="1791464" cy="4464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  <a:br>
              <a:rPr lang="en-US" dirty="0"/>
            </a:br>
            <a:r>
              <a:rPr lang="en-US" dirty="0"/>
              <a:t>or click on the grey box to delete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7DDFD-4687-CE40-8B05-8939BC4773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8456" y="1142999"/>
            <a:ext cx="1350169" cy="5013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  <a:br>
              <a:rPr lang="en-US" dirty="0"/>
            </a:br>
            <a:r>
              <a:rPr lang="en-US" dirty="0"/>
              <a:t>or click on the grey box to delete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0AD7BF-89B1-429E-81FF-AAEAEC5F5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3118" y="2354896"/>
            <a:ext cx="4584887" cy="305689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Copy sentence Arial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500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8EF3B4-C75D-7143-B4F6-28B1A3FB6342}"/>
              </a:ext>
            </a:extLst>
          </p:cNvPr>
          <p:cNvSpPr/>
          <p:nvPr/>
        </p:nvSpPr>
        <p:spPr>
          <a:xfrm>
            <a:off x="0" y="3"/>
            <a:ext cx="9144000" cy="6308203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A1551-1488-A740-944F-B349FF58EA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03374" y="1778697"/>
            <a:ext cx="6463805" cy="388306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 of the quote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A6A9C-4422-2943-8B18-B717B3D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BBCA30F-B0A0-9F4D-8ABC-B420BD0A5789}"/>
              </a:ext>
            </a:extLst>
          </p:cNvPr>
          <p:cNvSpPr txBox="1">
            <a:spLocks/>
          </p:cNvSpPr>
          <p:nvPr/>
        </p:nvSpPr>
        <p:spPr>
          <a:xfrm>
            <a:off x="256411" y="0"/>
            <a:ext cx="1350463" cy="86429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5F97E-BFDF-01FC-E024-28AA37C7FB39}"/>
              </a:ext>
            </a:extLst>
          </p:cNvPr>
          <p:cNvSpPr/>
          <p:nvPr userDrawn="1"/>
        </p:nvSpPr>
        <p:spPr>
          <a:xfrm>
            <a:off x="0" y="3"/>
            <a:ext cx="9144000" cy="6308203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326CCBA-63CF-DAA6-ACC3-C3128CA164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040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9E161F0-C3B3-E242-A9A8-D3DE8920DC7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To change background image: Right click on gray area </a:t>
            </a:r>
            <a:br>
              <a:rPr lang="en-US" dirty="0"/>
            </a:br>
            <a:r>
              <a:rPr lang="en-US" dirty="0"/>
              <a:t>&gt; Bring to Front – click on middle icon Insert Picture from </a:t>
            </a:r>
            <a:br>
              <a:rPr lang="en-US" dirty="0"/>
            </a:br>
            <a:r>
              <a:rPr lang="en-US" dirty="0"/>
              <a:t>File &gt; select a requested image &gt; right click on image </a:t>
            </a:r>
            <a:br>
              <a:rPr lang="en-US" dirty="0"/>
            </a:br>
            <a:r>
              <a:rPr lang="en-US" dirty="0"/>
              <a:t>&gt; Send to Back to make The City of Calgary logo visible. </a:t>
            </a:r>
          </a:p>
          <a:p>
            <a:r>
              <a:rPr lang="en-US" dirty="0"/>
              <a:t>Please do not move or change size of the The City of Calgary logo.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27D74-97CD-1A4B-AE59-78EC0A384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A9351E5-E8A3-8040-9F12-5AAB6D4356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1131" y="1447800"/>
            <a:ext cx="6581739" cy="4191000"/>
          </a:xfrm>
          <a:prstGeom prst="rect">
            <a:avLst/>
          </a:prstGeom>
          <a:solidFill>
            <a:schemeClr val="bg1"/>
          </a:solidFill>
        </p:spPr>
        <p:txBody>
          <a:bodyPr lIns="411480" tIns="411480" rIns="411480" bIns="411480"/>
          <a:lstStyle>
            <a:lvl1pPr marL="0" indent="0">
              <a:lnSpc>
                <a:spcPct val="113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 sz="2800" b="1"/>
            </a:lvl1pPr>
            <a:lvl2pPr>
              <a:buNone/>
              <a:defRPr sz="2400" b="0"/>
            </a:lvl2pPr>
            <a:lvl3pPr>
              <a:buNone/>
              <a:defRPr sz="2400" b="0"/>
            </a:lvl3pPr>
            <a:lvl4pPr>
              <a:buNone/>
              <a:defRPr sz="2400" b="0"/>
            </a:lvl4pPr>
            <a:lvl5pPr>
              <a:buNone/>
              <a:defRPr sz="2400" b="0"/>
            </a:lvl5pPr>
          </a:lstStyle>
          <a:p>
            <a:pPr lvl="0"/>
            <a:r>
              <a:rPr lang="en-US" dirty="0"/>
              <a:t>Click to edit text of the quote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C8B58C4-5231-3285-BB39-E1FAC12D34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356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4101219-BC50-0B48-9797-EEBBA0927E9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To change background image: Right click on gray area </a:t>
            </a:r>
            <a:br>
              <a:rPr lang="en-US" dirty="0"/>
            </a:br>
            <a:r>
              <a:rPr lang="en-US" dirty="0"/>
              <a:t>&gt; Bring to Front – click on middle icon Insert Picture from </a:t>
            </a:r>
            <a:br>
              <a:rPr lang="en-US" dirty="0"/>
            </a:br>
            <a:r>
              <a:rPr lang="en-US" dirty="0"/>
              <a:t>File &gt; select a requested image &gt; right click on image </a:t>
            </a:r>
            <a:br>
              <a:rPr lang="en-US" dirty="0"/>
            </a:br>
            <a:r>
              <a:rPr lang="en-US" dirty="0"/>
              <a:t>&gt; Send to Back to make The City of Calgary logo visible. </a:t>
            </a:r>
          </a:p>
          <a:p>
            <a:r>
              <a:rPr lang="en-US" dirty="0"/>
              <a:t>Please do not move or change size of the The City of Calgary logo.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A074F-C7A9-C747-8D6D-397AA897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1E17016-FB89-144D-A6E9-916799F46E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3234" y="3730048"/>
            <a:ext cx="3633849" cy="2090923"/>
          </a:xfrm>
          <a:prstGeom prst="rect">
            <a:avLst/>
          </a:prstGeom>
          <a:solidFill>
            <a:schemeClr val="bg1"/>
          </a:solidFill>
        </p:spPr>
        <p:txBody>
          <a:bodyPr lIns="274320" tIns="274320" rIns="274320" bIns="274320"/>
          <a:lstStyle>
            <a:lvl1pPr marL="0" indent="0">
              <a:lnSpc>
                <a:spcPct val="113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 sz="2400" b="1"/>
            </a:lvl1pPr>
            <a:lvl2pPr>
              <a:buNone/>
              <a:defRPr sz="2400" b="0"/>
            </a:lvl2pPr>
            <a:lvl3pPr>
              <a:buNone/>
              <a:defRPr sz="2400" b="0"/>
            </a:lvl3pPr>
            <a:lvl4pPr>
              <a:buNone/>
              <a:defRPr sz="2400" b="0"/>
            </a:lvl4pPr>
            <a:lvl5pPr>
              <a:buNone/>
              <a:defRPr sz="2400" b="0"/>
            </a:lvl5pPr>
          </a:lstStyle>
          <a:p>
            <a:pPr lvl="0"/>
            <a:r>
              <a:rPr lang="en-US" dirty="0"/>
              <a:t>Click to edit text of the quote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D0529FC-AC64-5772-A3F4-C9CACD009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047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40ED-AF27-7E45-9F59-23D2813E4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2000"/>
            <a:ext cx="6238711" cy="1203800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AC15C-1D18-144A-B282-5E1334A9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4076BF-C975-8D4C-9726-A4DBAD28CB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5704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D0A6F8F-91A0-FE46-BC2D-ADFB35209C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0693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74480C8-90D4-5F40-936B-6B283C08B9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15681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B85CFF-46AE-0A4D-9A0E-F8D8B00629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5586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98DDE5-6C66-C34F-B183-2A7CB91C45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586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F781CB0-DBE2-6649-949D-81A61DB927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78009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#2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4DA9FE2-972C-2743-AA00-E74419F796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009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2DDAE15-9EE2-4443-AB2D-FCAAC896A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8246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#3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568318C-2798-7E44-A3A0-58D580ACB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08246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</p:spTree>
    <p:extLst>
      <p:ext uri="{BB962C8B-B14F-4D97-AF65-F5344CB8AC3E}">
        <p14:creationId xmlns:p14="http://schemas.microsoft.com/office/powerpoint/2010/main" val="293379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ane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70D5A-78A2-364A-B3DA-6529B32E14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6159" y="562390"/>
            <a:ext cx="4170759" cy="531421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Title Arial bold 30pt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D2E2-A89F-4E41-B44B-246D133E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D56954-FE5B-8B44-9051-3889160496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6159" y="1093808"/>
            <a:ext cx="4170758" cy="484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 dirty="0"/>
              <a:t>Sentence Arial regular 20pt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F281A66-7154-F64E-A87C-2FF4CBC99F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4170758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396D51A-D099-621D-A31D-67785B9F93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386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5E70D-64EA-7848-B6D6-091450EB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FCAAEAB-173C-5C49-8DE5-25E10E4A94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4217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575D844-E3F3-5147-AE82-A31410CC3B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100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#1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721F847-EF62-DA42-A42D-7C0A1C5EBB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100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D46730-CF33-6949-8C5A-60F0E41B0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575378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5A03271-81E5-6F42-8474-FA7D9CE2AB1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23618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050082-2134-D248-B1C3-DD8DE26C38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23501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#2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C32F605-DF22-2F4D-BA48-8DFBFFAAE1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3501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CB3E0F4-B497-6D44-A75C-A635CEF7DF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2899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53A7C55-DA3F-3943-A242-702E0C052E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2782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#3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071A695-B4FD-D840-9BFC-E4C5263A2A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2782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3A0F850A-D3A1-044A-91A3-16BE12F6E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599645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CD8C5F2-D7F7-DD48-A874-99700F9448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9528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#4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C2054AE-C1A8-4842-8CC6-2145110F72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99528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33E31D25-4C06-7545-BAAF-4B38C4C79FF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58926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860A5E5-7917-054E-B291-B6DFD3C43E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8808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#5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BA37C04C-43EC-DF4A-B41F-2979F020DF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8808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</p:spTree>
    <p:extLst>
      <p:ext uri="{BB962C8B-B14F-4D97-AF65-F5344CB8AC3E}">
        <p14:creationId xmlns:p14="http://schemas.microsoft.com/office/powerpoint/2010/main" val="1303468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DC412-31AE-A345-9C21-96566F81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6F181E-448C-4E48-9EDE-289042790A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07416" y="1819339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2D25BF-97C4-F04D-9B90-08C7602C01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941" y="1936474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16pt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47DE6F4-5C3B-BE48-92E0-12134C933A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7416" y="4059556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2421DB1-7015-D24E-A349-890118492F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941" y="4176691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16pt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6C7BF1F-5820-5A42-822E-6D0A8AA898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3621" y="1819339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B70D9FA-6FB3-714B-BA14-2EF5BCAAF4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983" y="1936474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16pt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5621DAB-1D4E-184C-B3A8-B47E73A3D12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43621" y="4049750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A4451C2-2776-C145-8B8A-42EA127BBB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88983" y="4166885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16pt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DFBD69-BEC4-744B-81D8-3CB24A127C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7"/>
            <a:ext cx="5994446" cy="10912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34706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7A4C-1CE7-0A4C-9842-8F8C03C9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36525D-3A09-1C41-8880-8041673FE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3118" y="493776"/>
            <a:ext cx="6895580" cy="12503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DD735D-6C3B-FA48-AFBA-1A0010DDF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2908" y="1785941"/>
            <a:ext cx="4585097" cy="4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 Arial bold 24pt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7B57006-B0C4-A340-9C8A-BD1527418F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8005" y="1785941"/>
            <a:ext cx="1792844" cy="3775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  <a:br>
              <a:rPr lang="en-US" dirty="0"/>
            </a:br>
            <a:r>
              <a:rPr lang="en-US" dirty="0"/>
              <a:t>or click on the grey box to delete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2DA90-1DEB-45F2-8A47-CB2027FBD7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03118" y="2354896"/>
            <a:ext cx="4584887" cy="305689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Copy sentence Arial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508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DD80-435C-754E-8C30-2DF82176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1E13A99C-0F1F-264E-91FC-3837DAA68D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9144000" cy="461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sz="1200" dirty="0"/>
              <a:t>Click on this icon </a:t>
            </a:r>
            <a:br>
              <a:rPr lang="en-US" sz="1200" dirty="0"/>
            </a:br>
            <a:r>
              <a:rPr lang="en-US" sz="1200" dirty="0"/>
              <a:t>to select new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3CF587-544B-AC40-B88F-ECFA619FE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4939346"/>
            <a:ext cx="6895580" cy="67955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BCC13EA-D6CE-AF4A-A541-FD957CF04B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5064" y="5547754"/>
            <a:ext cx="6904486" cy="808599"/>
          </a:xfrm>
          <a:prstGeom prst="rect">
            <a:avLst/>
          </a:prstGeom>
        </p:spPr>
        <p:txBody>
          <a:bodyPr l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Arial regular 20pt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F3DE9B-A3C3-D989-80B3-950D6F6076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177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6174-0FBD-E34D-A7E1-1FAE2702A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B29D52-1F75-D84B-A18B-79A759DA5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376559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table Arial bold 30pt 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D2A3BB8E-5EA6-EA46-879B-BC7C6ACDB4A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696720" y="1448789"/>
            <a:ext cx="6984127" cy="470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521168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232FC-D2E6-A741-9355-62EB4B7F2D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F02949-9EF9-3E44-9289-AF721BA2D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270752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chart Arial bold 30pt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8D87BAA-1823-404A-A070-1105BDCF2DB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420318" y="1527858"/>
            <a:ext cx="5154721" cy="4502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D2C36E6-19A9-004F-B2CC-B937C45DDD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8341" y="3606800"/>
            <a:ext cx="1341889" cy="242361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Chart description/ legend goes here</a:t>
            </a:r>
          </a:p>
        </p:txBody>
      </p:sp>
    </p:spTree>
    <p:extLst>
      <p:ext uri="{BB962C8B-B14F-4D97-AF65-F5344CB8AC3E}">
        <p14:creationId xmlns:p14="http://schemas.microsoft.com/office/powerpoint/2010/main" val="2628121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63D0C-3931-A947-819B-7F56BA333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8FB5F-2B8D-7F45-9390-D7AD09F3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2000"/>
            <a:ext cx="6559026" cy="619170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B1CBD0C-E169-234E-9531-D7F8B4713F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819" y="1446759"/>
            <a:ext cx="4146658" cy="493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content goes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21E7106-9028-E740-BF66-4C4C8EDCF2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663" y="1446759"/>
            <a:ext cx="4146658" cy="493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content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548058-127A-4553-817A-A1A41110D1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1940558"/>
            <a:ext cx="4147063" cy="442544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Copy sentence Arial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9232CEB-1B86-4E7C-B4E4-A9AC234BA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16256" y="1940558"/>
            <a:ext cx="4147065" cy="442544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Copy sentence Arial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789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130CA-5363-41C2-BB23-FC15B6663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8E3602-54EF-400B-B0E1-9DDF71C9C4C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24455896"/>
              </p:ext>
            </p:extLst>
          </p:nvPr>
        </p:nvGraphicFramePr>
        <p:xfrm>
          <a:off x="1696722" y="1447990"/>
          <a:ext cx="7010400" cy="445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557373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00292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04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572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103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425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451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33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0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19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665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559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745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725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5A0FEA-9B95-766D-9814-0F483C4D1C4C}"/>
              </a:ext>
            </a:extLst>
          </p:cNvPr>
          <p:cNvSpPr txBox="1"/>
          <p:nvPr userDrawn="1"/>
        </p:nvSpPr>
        <p:spPr>
          <a:xfrm>
            <a:off x="2326640" y="863600"/>
            <a:ext cx="638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Copy</a:t>
            </a:r>
            <a:r>
              <a:rPr lang="en-US" sz="1200" dirty="0"/>
              <a:t> this table from </a:t>
            </a:r>
            <a:r>
              <a:rPr lang="en-US" sz="1200" b="1" dirty="0">
                <a:solidFill>
                  <a:schemeClr val="accent3"/>
                </a:solidFill>
              </a:rPr>
              <a:t>Slide Master</a:t>
            </a:r>
            <a:r>
              <a:rPr lang="en-US" sz="1200" dirty="0"/>
              <a:t> view. Go to </a:t>
            </a:r>
            <a:r>
              <a:rPr lang="en-US" sz="1200" b="1" dirty="0">
                <a:solidFill>
                  <a:schemeClr val="accent3"/>
                </a:solidFill>
              </a:rPr>
              <a:t>Normal</a:t>
            </a:r>
            <a:r>
              <a:rPr lang="en-US" sz="1200" b="0" dirty="0">
                <a:solidFill>
                  <a:schemeClr val="accent3"/>
                </a:solidFill>
              </a:rPr>
              <a:t> </a:t>
            </a:r>
            <a:r>
              <a:rPr lang="en-US" sz="1200" dirty="0"/>
              <a:t>view,</a:t>
            </a:r>
            <a:r>
              <a:rPr lang="en-US" sz="1200" b="0" dirty="0">
                <a:solidFill>
                  <a:schemeClr val="accent3"/>
                </a:solidFill>
              </a:rPr>
              <a:t> </a:t>
            </a:r>
            <a:r>
              <a:rPr lang="en-US" sz="1200" dirty="0"/>
              <a:t>from the list of </a:t>
            </a:r>
            <a:r>
              <a:rPr lang="en-US" sz="1200" b="1" dirty="0">
                <a:solidFill>
                  <a:schemeClr val="accent3"/>
                </a:solidFill>
              </a:rPr>
              <a:t>New Slide</a:t>
            </a:r>
            <a:r>
              <a:rPr lang="en-US" sz="1200" dirty="0"/>
              <a:t> </a:t>
            </a:r>
            <a:r>
              <a:rPr lang="en-US" sz="1200" b="0" dirty="0">
                <a:solidFill>
                  <a:schemeClr val="accent3"/>
                </a:solidFill>
              </a:rPr>
              <a:t>add  </a:t>
            </a:r>
            <a:r>
              <a:rPr lang="en-US" sz="1200" dirty="0"/>
              <a:t>the </a:t>
            </a:r>
            <a:r>
              <a:rPr lang="en-US" sz="1200" b="1" dirty="0">
                <a:solidFill>
                  <a:schemeClr val="accent3"/>
                </a:solidFill>
              </a:rPr>
              <a:t>Custom Layout</a:t>
            </a:r>
            <a:r>
              <a:rPr lang="en-US" sz="1200" dirty="0"/>
              <a:t> slide and </a:t>
            </a:r>
            <a:r>
              <a:rPr lang="en-US" sz="1200" dirty="0">
                <a:solidFill>
                  <a:schemeClr val="accent1"/>
                </a:solidFill>
              </a:rPr>
              <a:t>paste</a:t>
            </a:r>
            <a:r>
              <a:rPr lang="en-US" sz="1200" dirty="0"/>
              <a:t> the table to populate it based on your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987726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Gre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130CA-5363-41C2-BB23-FC15B6663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FD08665-2CDA-4D8E-B960-260287F9B3B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84699048"/>
              </p:ext>
            </p:extLst>
          </p:nvPr>
        </p:nvGraphicFramePr>
        <p:xfrm>
          <a:off x="1696722" y="1447990"/>
          <a:ext cx="7013448" cy="445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6724">
                  <a:extLst>
                    <a:ext uri="{9D8B030D-6E8A-4147-A177-3AD203B41FA5}">
                      <a16:colId xmlns:a16="http://schemas.microsoft.com/office/drawing/2014/main" val="355737303"/>
                    </a:ext>
                  </a:extLst>
                </a:gridCol>
                <a:gridCol w="3506724">
                  <a:extLst>
                    <a:ext uri="{9D8B030D-6E8A-4147-A177-3AD203B41FA5}">
                      <a16:colId xmlns:a16="http://schemas.microsoft.com/office/drawing/2014/main" val="72675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4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572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103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425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451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33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0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19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665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559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745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725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1724CE-9D58-5C5D-DECE-B864DCA143DB}"/>
              </a:ext>
            </a:extLst>
          </p:cNvPr>
          <p:cNvSpPr txBox="1"/>
          <p:nvPr userDrawn="1"/>
        </p:nvSpPr>
        <p:spPr>
          <a:xfrm>
            <a:off x="2326640" y="863600"/>
            <a:ext cx="638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Copy</a:t>
            </a:r>
            <a:r>
              <a:rPr lang="en-US" sz="1200" dirty="0"/>
              <a:t> this table from </a:t>
            </a:r>
            <a:r>
              <a:rPr lang="en-US" sz="1200" b="1" dirty="0">
                <a:solidFill>
                  <a:schemeClr val="accent3"/>
                </a:solidFill>
              </a:rPr>
              <a:t>Slide Master</a:t>
            </a:r>
            <a:r>
              <a:rPr lang="en-US" sz="1200" dirty="0"/>
              <a:t> view. Go to </a:t>
            </a:r>
            <a:r>
              <a:rPr lang="en-US" sz="1200" b="1" dirty="0">
                <a:solidFill>
                  <a:schemeClr val="accent3"/>
                </a:solidFill>
              </a:rPr>
              <a:t>Normal</a:t>
            </a:r>
            <a:r>
              <a:rPr lang="en-US" sz="1200" b="0" dirty="0">
                <a:solidFill>
                  <a:schemeClr val="accent3"/>
                </a:solidFill>
              </a:rPr>
              <a:t> </a:t>
            </a:r>
            <a:r>
              <a:rPr lang="en-US" sz="1200" dirty="0"/>
              <a:t>view,</a:t>
            </a:r>
            <a:r>
              <a:rPr lang="en-US" sz="1200" b="0" dirty="0">
                <a:solidFill>
                  <a:schemeClr val="accent3"/>
                </a:solidFill>
              </a:rPr>
              <a:t> </a:t>
            </a:r>
            <a:r>
              <a:rPr lang="en-US" sz="1200" dirty="0"/>
              <a:t>from the list of </a:t>
            </a:r>
            <a:r>
              <a:rPr lang="en-US" sz="1200" b="1" dirty="0">
                <a:solidFill>
                  <a:schemeClr val="accent3"/>
                </a:solidFill>
              </a:rPr>
              <a:t>New Slide</a:t>
            </a:r>
            <a:r>
              <a:rPr lang="en-US" sz="1200" dirty="0"/>
              <a:t> </a:t>
            </a:r>
            <a:r>
              <a:rPr lang="en-US" sz="1200" b="0" dirty="0">
                <a:solidFill>
                  <a:schemeClr val="accent3"/>
                </a:solidFill>
              </a:rPr>
              <a:t>add  </a:t>
            </a:r>
            <a:r>
              <a:rPr lang="en-US" sz="1200" dirty="0"/>
              <a:t>the </a:t>
            </a:r>
            <a:r>
              <a:rPr lang="en-US" sz="1200" b="1" dirty="0">
                <a:solidFill>
                  <a:schemeClr val="accent3"/>
                </a:solidFill>
              </a:rPr>
              <a:t>Custom Layout</a:t>
            </a:r>
            <a:r>
              <a:rPr lang="en-US" sz="1200" dirty="0"/>
              <a:t> slide and </a:t>
            </a:r>
            <a:r>
              <a:rPr lang="en-US" sz="1200" dirty="0">
                <a:solidFill>
                  <a:schemeClr val="accent1"/>
                </a:solidFill>
              </a:rPr>
              <a:t>paste</a:t>
            </a:r>
            <a:r>
              <a:rPr lang="en-US" sz="1200" dirty="0"/>
              <a:t> the table to populate it based on your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646571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93A0E-9989-E4D2-D743-AA181A379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F384-DCA2-EA1A-7D05-889D5CE39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270752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chart 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1538446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EC628-273C-E27F-17A3-03C26F60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DAE7-312F-88CF-0463-39B947F26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16F2E-B3D8-DF3A-277B-BE3676B1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7870-1A68-4763-8CEF-68722DA79430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CE75A-BE0D-846C-252C-10A7F42D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9046C-F63B-A2FD-FD5C-E3F5276A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7484-568C-4FD0-A733-47B1837E3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83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F8991-0499-CDA3-2FB0-E4B1C57C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C729-7252-44DA-8A1F-74E9A5546751}" type="datetimeFigureOut">
              <a:rPr lang="en-CA" smtClean="0"/>
              <a:t>2024-04-17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6714C-2702-ED33-559D-27440E36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BD91B-53C5-FCE4-6AE0-128B8D82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49E9-082F-47BC-9DBC-6C75A685546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9878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8366-1488-8C07-5351-D80B7B4B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99A10-1389-31CB-9A8D-044E7909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7870-1A68-4763-8CEF-68722DA79430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75034-093B-BB07-204C-A9957ABD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9E7EE-2ACB-6817-931F-53AEED37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7484-568C-4FD0-A733-47B1837E3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2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F8A5C-5990-AB4C-9D03-184C126A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BF7EA3-D218-D049-B5CB-422DDB914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5012082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ACD081-CCB8-5C48-A82E-A75F81D623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4288" y="1785941"/>
            <a:ext cx="4585097" cy="4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 Arial bold 24pt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845C08-D0EE-8F41-89D6-65EF98487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9385" y="1785938"/>
            <a:ext cx="1791464" cy="4464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  <a:br>
              <a:rPr lang="en-US" dirty="0"/>
            </a:br>
            <a:r>
              <a:rPr lang="en-US" dirty="0"/>
              <a:t>or click on the grey box to delete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7DDFD-4687-CE40-8B05-8939BC4773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8456" y="1142999"/>
            <a:ext cx="1350169" cy="5013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  <a:br>
              <a:rPr lang="en-US" dirty="0"/>
            </a:br>
            <a:r>
              <a:rPr lang="en-US" dirty="0"/>
              <a:t>or click on the grey box to delete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0AD7BF-89B1-429E-81FF-AAEAEC5F5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3118" y="2354896"/>
            <a:ext cx="4584887" cy="305689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Copy sentence Arial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65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8EF3B4-C75D-7143-B4F6-28B1A3FB6342}"/>
              </a:ext>
            </a:extLst>
          </p:cNvPr>
          <p:cNvSpPr/>
          <p:nvPr/>
        </p:nvSpPr>
        <p:spPr>
          <a:xfrm>
            <a:off x="0" y="3"/>
            <a:ext cx="9144000" cy="6308203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A1551-1488-A740-944F-B349FF58EA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03374" y="1778697"/>
            <a:ext cx="6463805" cy="388306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 of the quote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A6A9C-4422-2943-8B18-B717B3D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BBCA30F-B0A0-9F4D-8ABC-B420BD0A5789}"/>
              </a:ext>
            </a:extLst>
          </p:cNvPr>
          <p:cNvSpPr txBox="1">
            <a:spLocks/>
          </p:cNvSpPr>
          <p:nvPr/>
        </p:nvSpPr>
        <p:spPr>
          <a:xfrm>
            <a:off x="256411" y="0"/>
            <a:ext cx="1350463" cy="86429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5F97E-BFDF-01FC-E024-28AA37C7FB39}"/>
              </a:ext>
            </a:extLst>
          </p:cNvPr>
          <p:cNvSpPr/>
          <p:nvPr userDrawn="1"/>
        </p:nvSpPr>
        <p:spPr>
          <a:xfrm>
            <a:off x="0" y="3"/>
            <a:ext cx="9144000" cy="6308203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326CCBA-63CF-DAA6-ACC3-C3128CA164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74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9E161F0-C3B3-E242-A9A8-D3DE8920DC7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To change background image: Right click on gray area </a:t>
            </a:r>
            <a:br>
              <a:rPr lang="en-US" dirty="0"/>
            </a:br>
            <a:r>
              <a:rPr lang="en-US" dirty="0"/>
              <a:t>&gt; Bring to Front – click on middle icon Insert Picture from </a:t>
            </a:r>
            <a:br>
              <a:rPr lang="en-US" dirty="0"/>
            </a:br>
            <a:r>
              <a:rPr lang="en-US" dirty="0"/>
              <a:t>File &gt; select a requested image &gt; right click on image </a:t>
            </a:r>
            <a:br>
              <a:rPr lang="en-US" dirty="0"/>
            </a:br>
            <a:r>
              <a:rPr lang="en-US" dirty="0"/>
              <a:t>&gt; Send to Back to make The City of Calgary logo visible. </a:t>
            </a:r>
          </a:p>
          <a:p>
            <a:r>
              <a:rPr lang="en-US" dirty="0"/>
              <a:t>Please do not move or change size of the The City of Calgary logo.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27D74-97CD-1A4B-AE59-78EC0A384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A9351E5-E8A3-8040-9F12-5AAB6D4356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1131" y="1447800"/>
            <a:ext cx="6581739" cy="4191000"/>
          </a:xfrm>
          <a:prstGeom prst="rect">
            <a:avLst/>
          </a:prstGeom>
          <a:solidFill>
            <a:schemeClr val="bg1"/>
          </a:solidFill>
        </p:spPr>
        <p:txBody>
          <a:bodyPr lIns="411480" tIns="411480" rIns="411480" bIns="411480"/>
          <a:lstStyle>
            <a:lvl1pPr marL="0" indent="0">
              <a:lnSpc>
                <a:spcPct val="113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 sz="2800" b="1"/>
            </a:lvl1pPr>
            <a:lvl2pPr>
              <a:buNone/>
              <a:defRPr sz="2400" b="0"/>
            </a:lvl2pPr>
            <a:lvl3pPr>
              <a:buNone/>
              <a:defRPr sz="2400" b="0"/>
            </a:lvl3pPr>
            <a:lvl4pPr>
              <a:buNone/>
              <a:defRPr sz="2400" b="0"/>
            </a:lvl4pPr>
            <a:lvl5pPr>
              <a:buNone/>
              <a:defRPr sz="2400" b="0"/>
            </a:lvl5pPr>
          </a:lstStyle>
          <a:p>
            <a:pPr lvl="0"/>
            <a:r>
              <a:rPr lang="en-US" dirty="0"/>
              <a:t>Click to edit text of the quote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C8B58C4-5231-3285-BB39-E1FAC12D34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86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4101219-BC50-0B48-9797-EEBBA0927E9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To change background image: Right click on gray area </a:t>
            </a:r>
            <a:br>
              <a:rPr lang="en-US" dirty="0"/>
            </a:br>
            <a:r>
              <a:rPr lang="en-US" dirty="0"/>
              <a:t>&gt; Bring to Front – click on middle icon Insert Picture from </a:t>
            </a:r>
            <a:br>
              <a:rPr lang="en-US" dirty="0"/>
            </a:br>
            <a:r>
              <a:rPr lang="en-US" dirty="0"/>
              <a:t>File &gt; select a requested image &gt; right click on image </a:t>
            </a:r>
            <a:br>
              <a:rPr lang="en-US" dirty="0"/>
            </a:br>
            <a:r>
              <a:rPr lang="en-US" dirty="0"/>
              <a:t>&gt; Send to Back to make The City of Calgary logo visible. </a:t>
            </a:r>
          </a:p>
          <a:p>
            <a:r>
              <a:rPr lang="en-US" dirty="0"/>
              <a:t>Please do not move or change size of the The City of Calgary logo.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A074F-C7A9-C747-8D6D-397AA897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1E17016-FB89-144D-A6E9-916799F46E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3234" y="3730048"/>
            <a:ext cx="3633849" cy="2090923"/>
          </a:xfrm>
          <a:prstGeom prst="rect">
            <a:avLst/>
          </a:prstGeom>
          <a:solidFill>
            <a:schemeClr val="bg1"/>
          </a:solidFill>
        </p:spPr>
        <p:txBody>
          <a:bodyPr lIns="274320" tIns="274320" rIns="274320" bIns="274320"/>
          <a:lstStyle>
            <a:lvl1pPr marL="0" indent="0">
              <a:lnSpc>
                <a:spcPct val="113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 sz="2400" b="1"/>
            </a:lvl1pPr>
            <a:lvl2pPr>
              <a:buNone/>
              <a:defRPr sz="2400" b="0"/>
            </a:lvl2pPr>
            <a:lvl3pPr>
              <a:buNone/>
              <a:defRPr sz="2400" b="0"/>
            </a:lvl3pPr>
            <a:lvl4pPr>
              <a:buNone/>
              <a:defRPr sz="2400" b="0"/>
            </a:lvl4pPr>
            <a:lvl5pPr>
              <a:buNone/>
              <a:defRPr sz="2400" b="0"/>
            </a:lvl5pPr>
          </a:lstStyle>
          <a:p>
            <a:pPr lvl="0"/>
            <a:r>
              <a:rPr lang="en-US" dirty="0"/>
              <a:t>Click to edit text of the quote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D0529FC-AC64-5772-A3F4-C9CACD009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21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40ED-AF27-7E45-9F59-23D2813E4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2000"/>
            <a:ext cx="6238711" cy="1203800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AC15C-1D18-144A-B282-5E1334A9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4076BF-C975-8D4C-9726-A4DBAD28CB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5704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D0A6F8F-91A0-FE46-BC2D-ADFB35209C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0693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74480C8-90D4-5F40-936B-6B283C08B9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15681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B85CFF-46AE-0A4D-9A0E-F8D8B00629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5586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98DDE5-6C66-C34F-B183-2A7CB91C45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586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F781CB0-DBE2-6649-949D-81A61DB927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78009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#2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4DA9FE2-972C-2743-AA00-E74419F796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009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2DDAE15-9EE2-4443-AB2D-FCAAC896A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8246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#3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568318C-2798-7E44-A3A0-58D580ACB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08246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</p:spTree>
    <p:extLst>
      <p:ext uri="{BB962C8B-B14F-4D97-AF65-F5344CB8AC3E}">
        <p14:creationId xmlns:p14="http://schemas.microsoft.com/office/powerpoint/2010/main" val="264242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ane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70D5A-78A2-364A-B3DA-6529B32E14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6159" y="562390"/>
            <a:ext cx="4170759" cy="531421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Title Arial bold 30pt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D2E2-A89F-4E41-B44B-246D133E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D56954-FE5B-8B44-9051-3889160496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6159" y="1093808"/>
            <a:ext cx="4170758" cy="484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 dirty="0"/>
              <a:t>Sentence Arial regular 20pt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F281A66-7154-F64E-A87C-2FF4CBC99F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4170758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396D51A-D099-621D-A31D-67785B9F93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05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8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C0995-F16E-FB43-A612-86103B2C6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1E7A5-2A66-5249-BA0F-6042D9A421F6}"/>
              </a:ext>
            </a:extLst>
          </p:cNvPr>
          <p:cNvSpPr txBox="1"/>
          <p:nvPr/>
        </p:nvSpPr>
        <p:spPr>
          <a:xfrm>
            <a:off x="242411" y="6486441"/>
            <a:ext cx="1415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ISC: Confidential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ED428-E127-284A-83F3-B2E918BB4261}"/>
              </a:ext>
            </a:extLst>
          </p:cNvPr>
          <p:cNvSpPr txBox="1"/>
          <p:nvPr/>
        </p:nvSpPr>
        <p:spPr>
          <a:xfrm>
            <a:off x="1708658" y="6486441"/>
            <a:ext cx="182499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Title of presentation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6DCB38F-822A-F359-3241-E4761DEC93F9}"/>
              </a:ext>
            </a:extLst>
          </p:cNvPr>
          <p:cNvSpPr txBox="1">
            <a:spLocks/>
          </p:cNvSpPr>
          <p:nvPr userDrawn="1"/>
        </p:nvSpPr>
        <p:spPr>
          <a:xfrm>
            <a:off x="341880" y="0"/>
            <a:ext cx="1800617" cy="864296"/>
          </a:xfrm>
          <a:prstGeom prst="rect">
            <a:avLst/>
          </a:prstGeom>
          <a:blipFill>
            <a:blip r:embed="rId23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06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1" r:id="rId16"/>
    <p:sldLayoutId id="2147483684" r:id="rId17"/>
    <p:sldLayoutId id="2147483680" r:id="rId18"/>
    <p:sldLayoutId id="2147483704" r:id="rId19"/>
    <p:sldLayoutId id="2147483705" r:id="rId20"/>
    <p:sldLayoutId id="2147483706" r:id="rId2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in a large room&#10;&#10;Description automatically generated">
            <a:extLst>
              <a:ext uri="{FF2B5EF4-FFF2-40B4-BE49-F238E27FC236}">
                <a16:creationId xmlns:a16="http://schemas.microsoft.com/office/drawing/2014/main" id="{551A4948-8F0F-2A5A-5FC4-7D5D6D17B2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2188" b="12188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F1C8C99-FC1D-A51E-AFA1-865EB82C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Module 4: </a:t>
            </a:r>
            <a:r>
              <a:rPr lang="en-CA"/>
              <a:t>Community listening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31EBF-62AF-F60E-5EA0-05C3156681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610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F267C2-818F-7DAC-A223-E356DA87B8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4717" y="858546"/>
            <a:ext cx="6714565" cy="6826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CA" sz="3200" dirty="0">
                <a:solidFill>
                  <a:srgbClr val="C8102E"/>
                </a:solidFill>
                <a:latin typeface="Selawik Semibold" panose="020B0702040204020203" pitchFamily="34" charset="0"/>
              </a:rPr>
              <a:t>Benefits of Community Listening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B6A8F0-C2BA-3E03-6B03-DC98D4C82809}"/>
              </a:ext>
            </a:extLst>
          </p:cNvPr>
          <p:cNvSpPr txBox="1">
            <a:spLocks/>
          </p:cNvSpPr>
          <p:nvPr/>
        </p:nvSpPr>
        <p:spPr>
          <a:xfrm>
            <a:off x="999564" y="1553485"/>
            <a:ext cx="757645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understanding: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listening helps you truly understand the speaker's perspective, emotions and intentions.</a:t>
            </a: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relationships: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fosters trust, empathy and respect between individuals.</a:t>
            </a: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problem solving: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understanding the full context, active listening can lead to better solutions and outcomes.</a:t>
            </a: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 conflicts: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Clear communication reduces misunderstandings and conflicts.</a:t>
            </a:r>
            <a:endParaRPr lang="en-C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3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7007B8-D8E2-4E40-19B1-F37C749290EC}"/>
              </a:ext>
            </a:extLst>
          </p:cNvPr>
          <p:cNvGrpSpPr/>
          <p:nvPr/>
        </p:nvGrpSpPr>
        <p:grpSpPr>
          <a:xfrm>
            <a:off x="113397" y="242174"/>
            <a:ext cx="9279549" cy="6615826"/>
            <a:chOff x="113397" y="242174"/>
            <a:chExt cx="9279549" cy="661582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FCFA072-C75F-AD78-86BC-55C16CB2D808}"/>
                </a:ext>
              </a:extLst>
            </p:cNvPr>
            <p:cNvCxnSpPr>
              <a:cxnSpLocks/>
            </p:cNvCxnSpPr>
            <p:nvPr/>
          </p:nvCxnSpPr>
          <p:spPr>
            <a:xfrm>
              <a:off x="1209596" y="3860338"/>
              <a:ext cx="658009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8F45944-2E0C-6C99-9BAC-1F1F461332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8253" y="1595809"/>
              <a:ext cx="0" cy="45267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729AD3-791E-BF65-0BA6-363242586ABF}"/>
                </a:ext>
              </a:extLst>
            </p:cNvPr>
            <p:cNvSpPr txBox="1"/>
            <p:nvPr/>
          </p:nvSpPr>
          <p:spPr>
            <a:xfrm>
              <a:off x="5536254" y="3508814"/>
              <a:ext cx="2204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/>
                <a:t>Depth of information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EFE0FC-BC5A-A08C-1677-457BBD1F055E}"/>
                </a:ext>
              </a:extLst>
            </p:cNvPr>
            <p:cNvSpPr txBox="1"/>
            <p:nvPr/>
          </p:nvSpPr>
          <p:spPr>
            <a:xfrm>
              <a:off x="4603283" y="1777772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/>
                <a:t>Efficiency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EA018B-31BE-040D-ED32-ED551BAB8422}"/>
                </a:ext>
              </a:extLst>
            </p:cNvPr>
            <p:cNvSpPr txBox="1"/>
            <p:nvPr/>
          </p:nvSpPr>
          <p:spPr>
            <a:xfrm>
              <a:off x="1868219" y="2270851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Surveys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A17C11-618B-955B-1828-2EA7CC4DF8A4}"/>
                </a:ext>
              </a:extLst>
            </p:cNvPr>
            <p:cNvSpPr txBox="1"/>
            <p:nvPr/>
          </p:nvSpPr>
          <p:spPr>
            <a:xfrm>
              <a:off x="5475835" y="5753655"/>
              <a:ext cx="10534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Door-to-door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6E036F-31D3-CA28-A3DF-9F186B834CC9}"/>
                </a:ext>
              </a:extLst>
            </p:cNvPr>
            <p:cNvSpPr txBox="1"/>
            <p:nvPr/>
          </p:nvSpPr>
          <p:spPr>
            <a:xfrm>
              <a:off x="6261762" y="4023063"/>
              <a:ext cx="1353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Kitchen table talk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DEF0A3-BFFB-9F03-19D0-187AF0971421}"/>
                </a:ext>
              </a:extLst>
            </p:cNvPr>
            <p:cNvSpPr txBox="1"/>
            <p:nvPr/>
          </p:nvSpPr>
          <p:spPr>
            <a:xfrm>
              <a:off x="5885424" y="1824577"/>
              <a:ext cx="185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/>
                <a:t>Getting on agenda of existing group gathering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F85BA9-41A7-C2F9-C1F0-A917DC548225}"/>
                </a:ext>
              </a:extLst>
            </p:cNvPr>
            <p:cNvSpPr txBox="1"/>
            <p:nvPr/>
          </p:nvSpPr>
          <p:spPr>
            <a:xfrm>
              <a:off x="3894110" y="957454"/>
              <a:ext cx="1695598" cy="6001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CA" sz="1100" b="1" dirty="0"/>
                <a:t>Does not require significant planning or implementation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FF8DBB-1630-B292-EF49-FC7BFF563263}"/>
                </a:ext>
              </a:extLst>
            </p:cNvPr>
            <p:cNvSpPr txBox="1"/>
            <p:nvPr/>
          </p:nvSpPr>
          <p:spPr>
            <a:xfrm>
              <a:off x="3558343" y="6159977"/>
              <a:ext cx="2120150" cy="4308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CA" sz="1100" b="1" dirty="0"/>
                <a:t>Requires significant planning or implementation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880426-1FFB-CAC3-FBB5-EB8E17C558B9}"/>
                </a:ext>
              </a:extLst>
            </p:cNvPr>
            <p:cNvSpPr txBox="1"/>
            <p:nvPr/>
          </p:nvSpPr>
          <p:spPr>
            <a:xfrm>
              <a:off x="7849938" y="3699898"/>
              <a:ext cx="15430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100" b="1" dirty="0"/>
                <a:t>Results in deep knowledge of community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7407B9-69A9-5663-994B-33AFA465CE2C}"/>
                </a:ext>
              </a:extLst>
            </p:cNvPr>
            <p:cNvSpPr txBox="1"/>
            <p:nvPr/>
          </p:nvSpPr>
          <p:spPr>
            <a:xfrm>
              <a:off x="113397" y="3697894"/>
              <a:ext cx="116791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100" b="1" dirty="0"/>
                <a:t>Results in surface level information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0A08AD-9C55-3803-CEB7-EFA35EB956EE}"/>
                </a:ext>
              </a:extLst>
            </p:cNvPr>
            <p:cNvSpPr txBox="1"/>
            <p:nvPr/>
          </p:nvSpPr>
          <p:spPr>
            <a:xfrm>
              <a:off x="1868220" y="4711162"/>
              <a:ext cx="1366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/>
                <a:t>Town hall/Council meetings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752275-AD84-44DC-F285-7B26F1C4D4D1}"/>
                </a:ext>
              </a:extLst>
            </p:cNvPr>
            <p:cNvSpPr txBox="1"/>
            <p:nvPr/>
          </p:nvSpPr>
          <p:spPr>
            <a:xfrm>
              <a:off x="5961652" y="4976033"/>
              <a:ext cx="11517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latin typeface="+mj-lt"/>
                </a:rPr>
                <a:t>Conversation cafés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380279-2F54-5E06-20C9-6800BB392915}"/>
                </a:ext>
              </a:extLst>
            </p:cNvPr>
            <p:cNvSpPr txBox="1"/>
            <p:nvPr/>
          </p:nvSpPr>
          <p:spPr>
            <a:xfrm>
              <a:off x="2534272" y="2819714"/>
              <a:ext cx="1024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/>
                <a:t>Online forums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B8777E-4939-ABD8-CD95-4D87EEA73EEA}"/>
                </a:ext>
              </a:extLst>
            </p:cNvPr>
            <p:cNvSpPr txBox="1"/>
            <p:nvPr/>
          </p:nvSpPr>
          <p:spPr>
            <a:xfrm>
              <a:off x="6601300" y="2536324"/>
              <a:ext cx="125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/>
                <a:t>Coffee chats/one-on-one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CF7839-BF13-F01B-9218-90923EA22847}"/>
                </a:ext>
              </a:extLst>
            </p:cNvPr>
            <p:cNvSpPr txBox="1"/>
            <p:nvPr/>
          </p:nvSpPr>
          <p:spPr>
            <a:xfrm>
              <a:off x="5475835" y="4518256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Focus groups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700B97-783D-9DC9-6150-149DE0B02A73}"/>
                </a:ext>
              </a:extLst>
            </p:cNvPr>
            <p:cNvSpPr txBox="1"/>
            <p:nvPr/>
          </p:nvSpPr>
          <p:spPr>
            <a:xfrm>
              <a:off x="2736738" y="5405184"/>
              <a:ext cx="1371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/>
                <a:t>Large community events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98DD6A-63D7-B52C-9C8B-06B3D8DEE58C}"/>
                </a:ext>
              </a:extLst>
            </p:cNvPr>
            <p:cNvSpPr txBox="1"/>
            <p:nvPr/>
          </p:nvSpPr>
          <p:spPr>
            <a:xfrm>
              <a:off x="4741909" y="4019196"/>
              <a:ext cx="1024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/>
                <a:t>Community walking tour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8517EC-00B2-C2AE-491B-271DA09D96FF}"/>
                </a:ext>
              </a:extLst>
            </p:cNvPr>
            <p:cNvSpPr txBox="1"/>
            <p:nvPr/>
          </p:nvSpPr>
          <p:spPr>
            <a:xfrm>
              <a:off x="1868219" y="242174"/>
              <a:ext cx="6317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rgbClr val="C8102E"/>
                  </a:solidFill>
                  <a:latin typeface="Selawik Semibold" panose="020B0702040204020203" pitchFamily="34" charset="0"/>
                </a:rPr>
                <a:t>Common methods of community listening</a:t>
              </a:r>
            </a:p>
          </p:txBody>
        </p:sp>
        <p:pic>
          <p:nvPicPr>
            <p:cNvPr id="32" name="Picture 31" descr="A close-up of a logo&#10;&#10;Description automatically generated">
              <a:extLst>
                <a:ext uri="{FF2B5EF4-FFF2-40B4-BE49-F238E27FC236}">
                  <a16:creationId xmlns:a16="http://schemas.microsoft.com/office/drawing/2014/main" id="{BCE43CC5-5605-0E2A-18F4-C549B52DE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3409" y="6001169"/>
              <a:ext cx="1731638" cy="85683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DAAD66-C640-219C-58F1-2A59032DA5D4}"/>
                </a:ext>
              </a:extLst>
            </p:cNvPr>
            <p:cNvSpPr txBox="1"/>
            <p:nvPr/>
          </p:nvSpPr>
          <p:spPr>
            <a:xfrm>
              <a:off x="2572659" y="1728826"/>
              <a:ext cx="1024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/>
                <a:t>Graffiti wall of ideas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71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9144000" cy="6920753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en-CA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2D579-3EE6-F012-CFA1-A7A8DB873C5E}"/>
              </a:ext>
            </a:extLst>
          </p:cNvPr>
          <p:cNvSpPr txBox="1"/>
          <p:nvPr/>
        </p:nvSpPr>
        <p:spPr>
          <a:xfrm>
            <a:off x="928378" y="1294191"/>
            <a:ext cx="66969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Two of the primary communication dynamics to be aware of: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A3492-1730-D8DF-6D44-03DE198308E2}"/>
              </a:ext>
            </a:extLst>
          </p:cNvPr>
          <p:cNvSpPr txBox="1"/>
          <p:nvPr/>
        </p:nvSpPr>
        <p:spPr>
          <a:xfrm>
            <a:off x="613610" y="6264694"/>
            <a:ext cx="2808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chemeClr val="bg1"/>
                </a:solidFill>
              </a:rPr>
              <a:t>Adapted from Up With Community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5F657-7A87-286A-CA5A-7145868C6CAC}"/>
              </a:ext>
            </a:extLst>
          </p:cNvPr>
          <p:cNvSpPr txBox="1"/>
          <p:nvPr/>
        </p:nvSpPr>
        <p:spPr>
          <a:xfrm>
            <a:off x="4480981" y="3459162"/>
            <a:ext cx="26737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Dialogue (or inquiry):</a:t>
            </a:r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 seek understanding and clarity of others’ perceptions and experiences.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552C5E-D16E-E667-EEE7-FF1860F77A9E}"/>
              </a:ext>
            </a:extLst>
          </p:cNvPr>
          <p:cNvSpPr txBox="1"/>
          <p:nvPr/>
        </p:nvSpPr>
        <p:spPr>
          <a:xfrm>
            <a:off x="1158267" y="3455425"/>
            <a:ext cx="291616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Debate (or advocacy):</a:t>
            </a:r>
            <a:r>
              <a:rPr lang="en-US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 </a:t>
            </a:r>
            <a:b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We seek to influence or manage thinking and/or </a:t>
            </a:r>
            <a:r>
              <a:rPr lang="en-CA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behaviours</a:t>
            </a:r>
            <a:r>
              <a:rPr lang="en-US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 of others. </a:t>
            </a:r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4" name="Graphic 13" descr="Meeting with solid fill">
            <a:extLst>
              <a:ext uri="{FF2B5EF4-FFF2-40B4-BE49-F238E27FC236}">
                <a16:creationId xmlns:a16="http://schemas.microsoft.com/office/drawing/2014/main" id="{34E2322C-AB5D-122B-58EC-C2BC18F09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906" y="1988520"/>
            <a:ext cx="1254292" cy="1254292"/>
          </a:xfrm>
          <a:prstGeom prst="rect">
            <a:avLst/>
          </a:prstGeom>
        </p:spPr>
      </p:pic>
      <p:pic>
        <p:nvPicPr>
          <p:cNvPr id="16" name="Graphic 15" descr="Lecturer with solid fill">
            <a:extLst>
              <a:ext uri="{FF2B5EF4-FFF2-40B4-BE49-F238E27FC236}">
                <a16:creationId xmlns:a16="http://schemas.microsoft.com/office/drawing/2014/main" id="{E5644E06-3549-995F-6793-AFE186606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6110" y="2105195"/>
            <a:ext cx="1027151" cy="102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2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B2D6C-2448-88B2-9E64-DADB52559677}"/>
              </a:ext>
            </a:extLst>
          </p:cNvPr>
          <p:cNvSpPr txBox="1">
            <a:spLocks/>
          </p:cNvSpPr>
          <p:nvPr/>
        </p:nvSpPr>
        <p:spPr>
          <a:xfrm>
            <a:off x="736016" y="1462205"/>
            <a:ext cx="7117336" cy="3324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lvl="0" indent="-227965"/>
            <a:r>
              <a:rPr lang="en-CA" sz="2000" dirty="0">
                <a:latin typeface="Calibri"/>
                <a:ea typeface="Calibri" panose="020F0502020204030204" pitchFamily="34" charset="0"/>
                <a:cs typeface="Calibri"/>
              </a:rPr>
              <a:t>Tension between taking time to listen, and the pressures to take action.</a:t>
            </a:r>
          </a:p>
          <a:p>
            <a:pPr marL="227965" lvl="0" indent="-227965"/>
            <a:r>
              <a:rPr lang="en-CA" sz="2000" dirty="0">
                <a:latin typeface="Calibri"/>
                <a:ea typeface="Calibri" panose="020F0502020204030204" pitchFamily="34" charset="0"/>
                <a:cs typeface="Calibri"/>
              </a:rPr>
              <a:t>Making assumptions or judgments before fully understanding the speaker's perspective.</a:t>
            </a:r>
          </a:p>
          <a:p>
            <a:pPr marL="227965" lvl="0" indent="-227965"/>
            <a:r>
              <a:rPr lang="en-CA" sz="2000" dirty="0">
                <a:latin typeface="Calibri"/>
                <a:ea typeface="Calibri" panose="020F0502020204030204" pitchFamily="34" charset="0"/>
                <a:cs typeface="Calibri"/>
              </a:rPr>
              <a:t>Lack of proximity to people with diverse perspectives; lack of planning to reduce barriers to engagement (refer to Inclusive Engagement guide).</a:t>
            </a:r>
          </a:p>
          <a:p>
            <a:pPr marL="227965" lvl="0" indent="-227965">
              <a:spcAft>
                <a:spcPts val="800"/>
              </a:spcAft>
            </a:pPr>
            <a:r>
              <a:rPr lang="en-CA" sz="2000" dirty="0">
                <a:latin typeface="Calibri"/>
                <a:ea typeface="Calibri" panose="020F0502020204030204" pitchFamily="34" charset="0"/>
                <a:cs typeface="Calibri"/>
              </a:rPr>
              <a:t>It’s important to understand cultural norms about dialogue and listening practices. In some cultures, it may be ok to ask direct questions but in others a different approach may be needed.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3824007-05F0-DE85-322A-5D640C542997}"/>
              </a:ext>
            </a:extLst>
          </p:cNvPr>
          <p:cNvSpPr txBox="1">
            <a:spLocks/>
          </p:cNvSpPr>
          <p:nvPr/>
        </p:nvSpPr>
        <p:spPr>
          <a:xfrm>
            <a:off x="1214717" y="858546"/>
            <a:ext cx="6714565" cy="68262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>
                <a:solidFill>
                  <a:srgbClr val="C8102E"/>
                </a:solidFill>
                <a:latin typeface="Selawik Semibold" panose="020B0702040204020203" pitchFamily="34" charset="0"/>
              </a:rPr>
              <a:t>Common barriers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1CA55-73FD-52CE-AE53-B52151BE0AE3}"/>
              </a:ext>
            </a:extLst>
          </p:cNvPr>
          <p:cNvSpPr txBox="1"/>
          <p:nvPr/>
        </p:nvSpPr>
        <p:spPr>
          <a:xfrm>
            <a:off x="592493" y="5197953"/>
            <a:ext cx="7959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Remember that listening is about understanding all perspectives so that you can make informed decisions.</a:t>
            </a:r>
            <a:r>
              <a:rPr lang="en-CA" sz="1600" dirty="0"/>
              <a:t>  The space, planning and having empathy are also critical aspects to the listening process.</a:t>
            </a:r>
          </a:p>
        </p:txBody>
      </p:sp>
    </p:spTree>
    <p:extLst>
      <p:ext uri="{BB962C8B-B14F-4D97-AF65-F5344CB8AC3E}">
        <p14:creationId xmlns:p14="http://schemas.microsoft.com/office/powerpoint/2010/main" val="1707040664"/>
      </p:ext>
    </p:extLst>
  </p:cSld>
  <p:clrMapOvr>
    <a:masterClrMapping/>
  </p:clrMapOvr>
</p:sld>
</file>

<file path=ppt/theme/theme1.xml><?xml version="1.0" encoding="utf-8"?>
<a:theme xmlns:a="http://schemas.openxmlformats.org/drawingml/2006/main" name="1_The City of Calgary">
  <a:themeElements>
    <a:clrScheme name="Custom 3">
      <a:dk1>
        <a:srgbClr val="4B4F55"/>
      </a:dk1>
      <a:lt1>
        <a:sysClr val="window" lastClr="FFFFFF"/>
      </a:lt1>
      <a:dk2>
        <a:srgbClr val="4B4F55"/>
      </a:dk2>
      <a:lt2>
        <a:srgbClr val="FFFFFF"/>
      </a:lt2>
      <a:accent1>
        <a:srgbClr val="C8102E"/>
      </a:accent1>
      <a:accent2>
        <a:srgbClr val="BBC3C8"/>
      </a:accent2>
      <a:accent3>
        <a:srgbClr val="000000"/>
      </a:accent3>
      <a:accent4>
        <a:srgbClr val="4B4F55"/>
      </a:accent4>
      <a:accent5>
        <a:srgbClr val="642F6C"/>
      </a:accent5>
      <a:accent6>
        <a:srgbClr val="009CDE"/>
      </a:accent6>
      <a:hlink>
        <a:srgbClr val="E57200"/>
      </a:hlink>
      <a:folHlink>
        <a:srgbClr val="6BA4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-0023822 ADV-16066 – HR – Brand Refresh – Word Doc &amp; PowerPoint_standard_P2.potx" id="{1FD67E8C-8291-C742-AAA2-6D0C6E7895AB}" vid="{161A5CC7-E4F3-E743-82E1-2D16ADD277DF}"/>
    </a:ext>
  </a:extLst>
</a:theme>
</file>

<file path=ppt/theme/theme2.xml><?xml version="1.0" encoding="utf-8"?>
<a:theme xmlns:a="http://schemas.openxmlformats.org/drawingml/2006/main" name="The City of Calgary">
  <a:themeElements>
    <a:clrScheme name="Custom 3">
      <a:dk1>
        <a:srgbClr val="4B4F55"/>
      </a:dk1>
      <a:lt1>
        <a:sysClr val="window" lastClr="FFFFFF"/>
      </a:lt1>
      <a:dk2>
        <a:srgbClr val="4B4F55"/>
      </a:dk2>
      <a:lt2>
        <a:srgbClr val="FFFFFF"/>
      </a:lt2>
      <a:accent1>
        <a:srgbClr val="C8102E"/>
      </a:accent1>
      <a:accent2>
        <a:srgbClr val="BBC3C8"/>
      </a:accent2>
      <a:accent3>
        <a:srgbClr val="000000"/>
      </a:accent3>
      <a:accent4>
        <a:srgbClr val="4B4F55"/>
      </a:accent4>
      <a:accent5>
        <a:srgbClr val="642F6C"/>
      </a:accent5>
      <a:accent6>
        <a:srgbClr val="009CDE"/>
      </a:accent6>
      <a:hlink>
        <a:srgbClr val="E57200"/>
      </a:hlink>
      <a:folHlink>
        <a:srgbClr val="6BA4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-0023822 ADV-16066 – HR – Brand Refresh – Word Doc &amp; PowerPoint_standard_P2.potx" id="{1FD67E8C-8291-C742-AAA2-6D0C6E7895AB}" vid="{161A5CC7-E4F3-E743-82E1-2D16ADD277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F9F16FC949342A7A2BB618D330882" ma:contentTypeVersion="16" ma:contentTypeDescription="Create a new document." ma:contentTypeScope="" ma:versionID="77a26e6996f579ce2df247a2d92a856a">
  <xsd:schema xmlns:xsd="http://www.w3.org/2001/XMLSchema" xmlns:xs="http://www.w3.org/2001/XMLSchema" xmlns:p="http://schemas.microsoft.com/office/2006/metadata/properties" xmlns:ns2="6e2518bd-902f-42b3-b1b3-c9675c516ecb" xmlns:ns3="36e2b4be-be64-4fdd-afc2-f1de9af73e09" targetNamespace="http://schemas.microsoft.com/office/2006/metadata/properties" ma:root="true" ma:fieldsID="c467fa865f032275db84036fad5a630a" ns2:_="" ns3:_="">
    <xsd:import namespace="6e2518bd-902f-42b3-b1b3-c9675c516ecb"/>
    <xsd:import namespace="36e2b4be-be64-4fdd-afc2-f1de9af73e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Staffnam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518bd-902f-42b3-b1b3-c9675c516e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b314e15-4a4b-4ffa-902e-08586c8986d6}" ma:internalName="TaxCatchAll" ma:showField="CatchAllData" ma:web="6e2518bd-902f-42b3-b1b3-c9675c516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2b4be-be64-4fdd-afc2-f1de9af73e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41d824f-8fcb-403c-8eb0-24d834084a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taffname" ma:index="22" nillable="true" ma:displayName="Staff name" ma:format="Dropdown" ma:internalName="Staffname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2518bd-902f-42b3-b1b3-c9675c516ecb" xsi:nil="true"/>
    <lcf76f155ced4ddcb4097134ff3c332f xmlns="36e2b4be-be64-4fdd-afc2-f1de9af73e09">
      <Terms xmlns="http://schemas.microsoft.com/office/infopath/2007/PartnerControls"/>
    </lcf76f155ced4ddcb4097134ff3c332f>
    <Staffname xmlns="36e2b4be-be64-4fdd-afc2-f1de9af73e0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B0523E-04CC-4CAB-B64A-AD74D7A3E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2518bd-902f-42b3-b1b3-c9675c516ecb"/>
    <ds:schemaRef ds:uri="36e2b4be-be64-4fdd-afc2-f1de9af73e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2954DE-29BA-4379-9272-3A313CA79880}">
  <ds:schemaRefs>
    <ds:schemaRef ds:uri="http://schemas.microsoft.com/office/2006/metadata/properties"/>
    <ds:schemaRef ds:uri="http://schemas.microsoft.com/office/infopath/2007/PartnerControls"/>
    <ds:schemaRef ds:uri="0fb1bde1-631d-4b85-b733-18ff3a22a6a0"/>
    <ds:schemaRef ds:uri="f4c9e2e0-995c-420f-8587-58a471748de6"/>
    <ds:schemaRef ds:uri="6e2518bd-902f-42b3-b1b3-c9675c516ecb"/>
    <ds:schemaRef ds:uri="36e2b4be-be64-4fdd-afc2-f1de9af73e09"/>
  </ds:schemaRefs>
</ds:datastoreItem>
</file>

<file path=customXml/itemProps3.xml><?xml version="1.0" encoding="utf-8"?>
<ds:datastoreItem xmlns:ds="http://schemas.openxmlformats.org/officeDocument/2006/customXml" ds:itemID="{20DB05AB-7289-42D5-8218-CC9F0C2314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Corporate-PowerPoint-Template-standard-width</Template>
  <TotalTime>1760</TotalTime>
  <Words>324</Words>
  <Application>Microsoft Office PowerPoint</Application>
  <PresentationFormat>On-screen Show (4:3)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Ebrima</vt:lpstr>
      <vt:lpstr>Selawik Semibold</vt:lpstr>
      <vt:lpstr>Wingdings</vt:lpstr>
      <vt:lpstr>1_The City of Calgary</vt:lpstr>
      <vt:lpstr>The City of Calgary</vt:lpstr>
      <vt:lpstr>Module 4: Community listening</vt:lpstr>
      <vt:lpstr>Benefits of Community Listening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Keam</dc:creator>
  <cp:lastModifiedBy>Heather Keam</cp:lastModifiedBy>
  <cp:revision>87</cp:revision>
  <dcterms:created xsi:type="dcterms:W3CDTF">2024-02-20T19:17:59Z</dcterms:created>
  <dcterms:modified xsi:type="dcterms:W3CDTF">2024-04-18T00:27:20Z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0x010100526F9F16FC949342A7A2BB618D330882</vt:lpwstr>
  </property>
  <property fmtid="{D5CDD505-2E9C-101B-9397-08002B2CF9AE}" pid="3" name="MediaServiceImageTags">
    <vt:lpwstr/>
  </property>
</Properties>
</file>