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5" r:id="rId4"/>
  </p:sldMasterIdLst>
  <p:notesMasterIdLst>
    <p:notesMasterId r:id="rId8"/>
  </p:notesMasterIdLst>
  <p:sldIdLst>
    <p:sldId id="315" r:id="rId5"/>
    <p:sldId id="317" r:id="rId6"/>
    <p:sldId id="31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840C1F-42DF-0A59-9011-D90A2FF9C6D7}" name="Herron, Kyle" initials="HK" userId="S::KHERRON@calgary.ca::c171c5ff-58a9-4f88-bc5f-2f3066afb25e" providerId="AD"/>
  <p188:author id="{9EC538C0-2DF6-1F26-E1B1-21D9B7A0270A}" name="Rivas, Courtney M." initials="RM" userId="S::cmrobertson1@calgary.ca::2a7370ab-d8a4-42cb-a892-1ce270a479f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5B4"/>
    <a:srgbClr val="C8102E"/>
    <a:srgbClr val="E5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8" autoAdjust="0"/>
    <p:restoredTop sz="96010" autoAdjust="0"/>
  </p:normalViewPr>
  <p:slideViewPr>
    <p:cSldViewPr snapToGrid="0" snapToObjects="1">
      <p:cViewPr varScale="1">
        <p:scale>
          <a:sx n="96" d="100"/>
          <a:sy n="96" d="100"/>
        </p:scale>
        <p:origin x="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vas, Courtney M." userId="2a7370ab-d8a4-42cb-a892-1ce270a479f4" providerId="ADAL" clId="{A8BB08C9-3AC7-4C86-B975-197C129B6553}"/>
    <pc:docChg chg="modSld">
      <pc:chgData name="Rivas, Courtney M." userId="2a7370ab-d8a4-42cb-a892-1ce270a479f4" providerId="ADAL" clId="{A8BB08C9-3AC7-4C86-B975-197C129B6553}" dt="2024-04-19T16:22:21.453" v="3"/>
      <pc:docMkLst>
        <pc:docMk/>
      </pc:docMkLst>
      <pc:sldChg chg="modSp mod delCm">
        <pc:chgData name="Rivas, Courtney M." userId="2a7370ab-d8a4-42cb-a892-1ce270a479f4" providerId="ADAL" clId="{A8BB08C9-3AC7-4C86-B975-197C129B6553}" dt="2024-04-19T16:22:21.453" v="3"/>
        <pc:sldMkLst>
          <pc:docMk/>
          <pc:sldMk cId="4254083738" sldId="316"/>
        </pc:sldMkLst>
        <pc:spChg chg="mod">
          <ac:chgData name="Rivas, Courtney M." userId="2a7370ab-d8a4-42cb-a892-1ce270a479f4" providerId="ADAL" clId="{A8BB08C9-3AC7-4C86-B975-197C129B6553}" dt="2024-04-19T16:22:13.771" v="2" actId="20577"/>
          <ac:spMkLst>
            <pc:docMk/>
            <pc:sldMk cId="4254083738" sldId="316"/>
            <ac:spMk id="3" creationId="{FD8C81B0-FD8F-3118-7217-48EFC8E5F4D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ivas, Courtney M." userId="2a7370ab-d8a4-42cb-a892-1ce270a479f4" providerId="ADAL" clId="{A8BB08C9-3AC7-4C86-B975-197C129B6553}" dt="2024-04-19T16:22:21.453" v="3"/>
              <pc2:cmMkLst xmlns:pc2="http://schemas.microsoft.com/office/powerpoint/2019/9/main/command">
                <pc:docMk/>
                <pc:sldMk cId="4254083738" sldId="316"/>
                <pc2:cmMk id="{C612BBAA-8FFB-4784-9699-E34F4D42C10C}"/>
              </pc2:cmMkLst>
            </pc226:cmChg>
          </p:ext>
        </pc:extLst>
      </pc:sldChg>
      <pc:sldChg chg="delCm">
        <pc:chgData name="Rivas, Courtney M." userId="2a7370ab-d8a4-42cb-a892-1ce270a479f4" providerId="ADAL" clId="{A8BB08C9-3AC7-4C86-B975-197C129B6553}" dt="2024-04-19T16:21:05.714" v="0"/>
        <pc:sldMkLst>
          <pc:docMk/>
          <pc:sldMk cId="3314616822" sldId="31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ivas, Courtney M." userId="2a7370ab-d8a4-42cb-a892-1ce270a479f4" providerId="ADAL" clId="{A8BB08C9-3AC7-4C86-B975-197C129B6553}" dt="2024-04-19T16:21:05.714" v="0"/>
              <pc2:cmMkLst xmlns:pc2="http://schemas.microsoft.com/office/powerpoint/2019/9/main/command">
                <pc:docMk/>
                <pc:sldMk cId="3314616822" sldId="317"/>
                <pc2:cmMk id="{6F31BE06-702A-427A-963F-2ABA11676C29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BDE81-735B-4840-9A10-658418D6367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081FA-F533-8E49-AB55-6AD3F809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7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33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5E70D-64EA-7848-B6D6-091450EB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FCAAEAB-173C-5C49-8DE5-25E10E4A947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4217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575D844-E3F3-5147-AE82-A31410CC3B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4100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Title #1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5721F847-EF62-DA42-A42D-7C0A1C5EBB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100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12pt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9D46730-CF33-6949-8C5A-60F0E41B01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575378" cy="13255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Slide title Arial bold 30pt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E5A03271-81E5-6F42-8474-FA7D9CE2AB1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23618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5050082-2134-D248-B1C3-DD8DE26C38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23501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Title #2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C32F605-DF22-2F4D-BA48-8DFBFFAAE1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3501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12pt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CB3E0F4-B497-6D44-A75C-A635CEF7DFF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82899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53A7C55-DA3F-3943-A242-702E0C052E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2782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Title #3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071A695-B4FD-D840-9BFC-E4C5263A2A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82782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12pt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3A0F850A-D3A1-044A-91A3-16BE12F6E4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599645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CD8C5F2-D7F7-DD48-A874-99700F9448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99528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Title #4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C2054AE-C1A8-4842-8CC6-2145110F72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99528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12pt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33E31D25-4C06-7545-BAAF-4B38C4C79FF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58926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860A5E5-7917-054E-B291-B6DFD3C43E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8808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Title #5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BA37C04C-43EC-DF4A-B41F-2979F020DF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8808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12pt</a:t>
            </a:r>
          </a:p>
        </p:txBody>
      </p:sp>
    </p:spTree>
    <p:extLst>
      <p:ext uri="{BB962C8B-B14F-4D97-AF65-F5344CB8AC3E}">
        <p14:creationId xmlns:p14="http://schemas.microsoft.com/office/powerpoint/2010/main" val="299981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DC412-31AE-A345-9C21-96566F81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6F181E-448C-4E48-9EDE-289042790A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07416" y="1819339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2D25BF-97C4-F04D-9B90-08C7602C01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2941" y="1936474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16pt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47DE6F4-5C3B-BE48-92E0-12134C933A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07416" y="4059556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2421DB1-7015-D24E-A349-890118492F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941" y="4176691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16pt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6C7BF1F-5820-5A42-822E-6D0A8AA898B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43621" y="1819339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B70D9FA-6FB3-714B-BA14-2EF5BCAAF4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983" y="1936474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16pt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65621DAB-1D4E-184C-B3A8-B47E73A3D12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43621" y="4049750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A4451C2-2776-C145-8B8A-42EA127BBB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88983" y="4166885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16pt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DFBD69-BEC4-744B-81D8-3CB24A127C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7"/>
            <a:ext cx="5994446" cy="10912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Slide title Arial bold 30pt</a:t>
            </a:r>
          </a:p>
        </p:txBody>
      </p:sp>
    </p:spTree>
    <p:extLst>
      <p:ext uri="{BB962C8B-B14F-4D97-AF65-F5344CB8AC3E}">
        <p14:creationId xmlns:p14="http://schemas.microsoft.com/office/powerpoint/2010/main" val="4193382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5DD80-435C-754E-8C30-2DF82176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1E13A99C-0F1F-264E-91FC-3837DAA68D3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"/>
            <a:ext cx="9144000" cy="4610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sz="1200" dirty="0"/>
              <a:t>Click on this icon </a:t>
            </a:r>
            <a:br>
              <a:rPr lang="en-US" sz="1200" dirty="0"/>
            </a:br>
            <a:r>
              <a:rPr lang="en-US" sz="1200" dirty="0"/>
              <a:t>to select new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3CF587-544B-AC40-B88F-ECFA619FE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5064" y="4939346"/>
            <a:ext cx="6895580" cy="679559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BCC13EA-D6CE-AF4A-A541-FD957CF04B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5064" y="5547754"/>
            <a:ext cx="6904486" cy="808599"/>
          </a:xfrm>
          <a:prstGeom prst="rect">
            <a:avLst/>
          </a:prstGeom>
        </p:spPr>
        <p:txBody>
          <a:bodyPr l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 Arial regular 20pt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1F3DE9B-A3C3-D989-80B3-950D6F6076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0901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26174-0FBD-E34D-A7E1-1FAE2702A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B29D52-1F75-D84B-A18B-79A759DA5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376559" cy="6818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Slide table Arial bold 30pt 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D2A3BB8E-5EA6-EA46-879B-BC7C6ACDB4A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696720" y="1448789"/>
            <a:ext cx="6984127" cy="4702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439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4232FC-D2E6-A741-9355-62EB4B7F2D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F02949-9EF9-3E44-9289-AF721BA2D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270752" cy="6818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Slide chart Arial bold 30pt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78D87BAA-1823-404A-A070-1105BDCF2DB5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420318" y="1527858"/>
            <a:ext cx="5154721" cy="45025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D2C36E6-19A9-004F-B2CC-B937C45DDD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98341" y="3606800"/>
            <a:ext cx="1341889" cy="2423610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Chart description/ legend goes here</a:t>
            </a:r>
          </a:p>
        </p:txBody>
      </p:sp>
    </p:spTree>
    <p:extLst>
      <p:ext uri="{BB962C8B-B14F-4D97-AF65-F5344CB8AC3E}">
        <p14:creationId xmlns:p14="http://schemas.microsoft.com/office/powerpoint/2010/main" val="325411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63D0C-3931-A947-819B-7F56BA3331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C8FB5F-2B8D-7F45-9390-D7AD09F31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2000"/>
            <a:ext cx="6559026" cy="619170"/>
          </a:xfrm>
          <a:prstGeom prst="rect">
            <a:avLst/>
          </a:prstGeom>
        </p:spPr>
        <p:txBody>
          <a:bodyPr/>
          <a:lstStyle>
            <a:lvl1pPr>
              <a:defRPr sz="3000" b="1"/>
            </a:lvl1pPr>
          </a:lstStyle>
          <a:p>
            <a:r>
              <a:rPr lang="en-US" dirty="0"/>
              <a:t>Slide title Arial bold 30pt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B1CBD0C-E169-234E-9531-D7F8B4713F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819" y="1446759"/>
            <a:ext cx="4146658" cy="493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content goes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21E7106-9028-E740-BF66-4C4C8EDCF2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6663" y="1446759"/>
            <a:ext cx="4146658" cy="493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content goes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548058-127A-4553-817A-A1A41110D1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4" y="1940558"/>
            <a:ext cx="4147063" cy="442544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Copy sentence Arial regular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9232CEB-1B86-4E7C-B4E4-A9AC234BA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16256" y="1940558"/>
            <a:ext cx="4147065" cy="442544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Copy sentence Arial regular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219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130CA-5363-41C2-BB23-FC15B6663D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8E3602-54EF-400B-B0E1-9DDF71C9C4C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24455896"/>
              </p:ext>
            </p:extLst>
          </p:nvPr>
        </p:nvGraphicFramePr>
        <p:xfrm>
          <a:off x="1696722" y="1447990"/>
          <a:ext cx="7010400" cy="4450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5573730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00292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041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6572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103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425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54510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339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303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619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2665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3559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1745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97253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75A0FEA-9B95-766D-9814-0F483C4D1C4C}"/>
              </a:ext>
            </a:extLst>
          </p:cNvPr>
          <p:cNvSpPr txBox="1"/>
          <p:nvPr userDrawn="1"/>
        </p:nvSpPr>
        <p:spPr>
          <a:xfrm>
            <a:off x="2326640" y="863600"/>
            <a:ext cx="638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Copy</a:t>
            </a:r>
            <a:r>
              <a:rPr lang="en-US" sz="1200" dirty="0"/>
              <a:t> this table from </a:t>
            </a:r>
            <a:r>
              <a:rPr lang="en-US" sz="1200" b="1" dirty="0">
                <a:solidFill>
                  <a:schemeClr val="accent3"/>
                </a:solidFill>
              </a:rPr>
              <a:t>Slide Master</a:t>
            </a:r>
            <a:r>
              <a:rPr lang="en-US" sz="1200" dirty="0"/>
              <a:t> view. Go to </a:t>
            </a:r>
            <a:r>
              <a:rPr lang="en-US" sz="1200" b="1" dirty="0">
                <a:solidFill>
                  <a:schemeClr val="accent3"/>
                </a:solidFill>
              </a:rPr>
              <a:t>Normal</a:t>
            </a:r>
            <a:r>
              <a:rPr lang="en-US" sz="1200" b="0" dirty="0">
                <a:solidFill>
                  <a:schemeClr val="accent3"/>
                </a:solidFill>
              </a:rPr>
              <a:t> </a:t>
            </a:r>
            <a:r>
              <a:rPr lang="en-US" sz="1200" dirty="0"/>
              <a:t>view,</a:t>
            </a:r>
            <a:r>
              <a:rPr lang="en-US" sz="1200" b="0" dirty="0">
                <a:solidFill>
                  <a:schemeClr val="accent3"/>
                </a:solidFill>
              </a:rPr>
              <a:t> </a:t>
            </a:r>
            <a:r>
              <a:rPr lang="en-US" sz="1200" dirty="0"/>
              <a:t>from the list of </a:t>
            </a:r>
            <a:r>
              <a:rPr lang="en-US" sz="1200" b="1" dirty="0">
                <a:solidFill>
                  <a:schemeClr val="accent3"/>
                </a:solidFill>
              </a:rPr>
              <a:t>New Slide</a:t>
            </a:r>
            <a:r>
              <a:rPr lang="en-US" sz="1200" dirty="0"/>
              <a:t> </a:t>
            </a:r>
            <a:r>
              <a:rPr lang="en-US" sz="1200" b="0" dirty="0">
                <a:solidFill>
                  <a:schemeClr val="accent3"/>
                </a:solidFill>
              </a:rPr>
              <a:t>add  </a:t>
            </a:r>
            <a:r>
              <a:rPr lang="en-US" sz="1200" dirty="0"/>
              <a:t>the </a:t>
            </a:r>
            <a:r>
              <a:rPr lang="en-US" sz="1200" b="1" dirty="0">
                <a:solidFill>
                  <a:schemeClr val="accent3"/>
                </a:solidFill>
              </a:rPr>
              <a:t>Custom Layout</a:t>
            </a:r>
            <a:r>
              <a:rPr lang="en-US" sz="1200" dirty="0"/>
              <a:t> slide and </a:t>
            </a:r>
            <a:r>
              <a:rPr lang="en-US" sz="1200" dirty="0">
                <a:solidFill>
                  <a:schemeClr val="accent1"/>
                </a:solidFill>
              </a:rPr>
              <a:t>paste</a:t>
            </a:r>
            <a:r>
              <a:rPr lang="en-US" sz="1200" dirty="0"/>
              <a:t> the table to populate it based on your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980995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Gre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130CA-5363-41C2-BB23-FC15B6663D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</a:t>
            </a:r>
            <a:endParaRPr lang="en-US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FD08665-2CDA-4D8E-B960-260287F9B3B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84699048"/>
              </p:ext>
            </p:extLst>
          </p:nvPr>
        </p:nvGraphicFramePr>
        <p:xfrm>
          <a:off x="1696722" y="1447990"/>
          <a:ext cx="7013448" cy="4450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06724">
                  <a:extLst>
                    <a:ext uri="{9D8B030D-6E8A-4147-A177-3AD203B41FA5}">
                      <a16:colId xmlns:a16="http://schemas.microsoft.com/office/drawing/2014/main" val="355737303"/>
                    </a:ext>
                  </a:extLst>
                </a:gridCol>
                <a:gridCol w="3506724">
                  <a:extLst>
                    <a:ext uri="{9D8B030D-6E8A-4147-A177-3AD203B41FA5}">
                      <a16:colId xmlns:a16="http://schemas.microsoft.com/office/drawing/2014/main" val="726752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41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6572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103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425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54510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339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303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619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2665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3559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1745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97253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31724CE-9D58-5C5D-DECE-B864DCA143DB}"/>
              </a:ext>
            </a:extLst>
          </p:cNvPr>
          <p:cNvSpPr txBox="1"/>
          <p:nvPr userDrawn="1"/>
        </p:nvSpPr>
        <p:spPr>
          <a:xfrm>
            <a:off x="2326640" y="863600"/>
            <a:ext cx="638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Copy</a:t>
            </a:r>
            <a:r>
              <a:rPr lang="en-US" sz="1200" dirty="0"/>
              <a:t> this table from </a:t>
            </a:r>
            <a:r>
              <a:rPr lang="en-US" sz="1200" b="1" dirty="0">
                <a:solidFill>
                  <a:schemeClr val="accent3"/>
                </a:solidFill>
              </a:rPr>
              <a:t>Slide Master</a:t>
            </a:r>
            <a:r>
              <a:rPr lang="en-US" sz="1200" dirty="0"/>
              <a:t> view. Go to </a:t>
            </a:r>
            <a:r>
              <a:rPr lang="en-US" sz="1200" b="1" dirty="0">
                <a:solidFill>
                  <a:schemeClr val="accent3"/>
                </a:solidFill>
              </a:rPr>
              <a:t>Normal</a:t>
            </a:r>
            <a:r>
              <a:rPr lang="en-US" sz="1200" b="0" dirty="0">
                <a:solidFill>
                  <a:schemeClr val="accent3"/>
                </a:solidFill>
              </a:rPr>
              <a:t> </a:t>
            </a:r>
            <a:r>
              <a:rPr lang="en-US" sz="1200" dirty="0"/>
              <a:t>view,</a:t>
            </a:r>
            <a:r>
              <a:rPr lang="en-US" sz="1200" b="0" dirty="0">
                <a:solidFill>
                  <a:schemeClr val="accent3"/>
                </a:solidFill>
              </a:rPr>
              <a:t> </a:t>
            </a:r>
            <a:r>
              <a:rPr lang="en-US" sz="1200" dirty="0"/>
              <a:t>from the list of </a:t>
            </a:r>
            <a:r>
              <a:rPr lang="en-US" sz="1200" b="1" dirty="0">
                <a:solidFill>
                  <a:schemeClr val="accent3"/>
                </a:solidFill>
              </a:rPr>
              <a:t>New Slide</a:t>
            </a:r>
            <a:r>
              <a:rPr lang="en-US" sz="1200" dirty="0"/>
              <a:t> </a:t>
            </a:r>
            <a:r>
              <a:rPr lang="en-US" sz="1200" b="0" dirty="0">
                <a:solidFill>
                  <a:schemeClr val="accent3"/>
                </a:solidFill>
              </a:rPr>
              <a:t>add  </a:t>
            </a:r>
            <a:r>
              <a:rPr lang="en-US" sz="1200" dirty="0"/>
              <a:t>the </a:t>
            </a:r>
            <a:r>
              <a:rPr lang="en-US" sz="1200" b="1" dirty="0">
                <a:solidFill>
                  <a:schemeClr val="accent3"/>
                </a:solidFill>
              </a:rPr>
              <a:t>Custom Layout</a:t>
            </a:r>
            <a:r>
              <a:rPr lang="en-US" sz="1200" dirty="0"/>
              <a:t> slide and </a:t>
            </a:r>
            <a:r>
              <a:rPr lang="en-US" sz="1200" dirty="0">
                <a:solidFill>
                  <a:schemeClr val="accent1"/>
                </a:solidFill>
              </a:rPr>
              <a:t>paste</a:t>
            </a:r>
            <a:r>
              <a:rPr lang="en-US" sz="1200" dirty="0"/>
              <a:t> the table to populate it based on your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54289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E93A0E-9989-E4D2-D743-AA181A379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5F384-DCA2-EA1A-7D05-889D5CE39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270752" cy="6818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Slide chart Arial bold 30pt</a:t>
            </a:r>
          </a:p>
        </p:txBody>
      </p:sp>
    </p:spTree>
    <p:extLst>
      <p:ext uri="{BB962C8B-B14F-4D97-AF65-F5344CB8AC3E}">
        <p14:creationId xmlns:p14="http://schemas.microsoft.com/office/powerpoint/2010/main" val="346101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B12C3B-C51B-DF47-808A-91E555726F4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"/>
            <a:ext cx="9144000" cy="4610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sz="1200" dirty="0"/>
              <a:t>Click on this icon </a:t>
            </a:r>
            <a:br>
              <a:rPr lang="en-US" sz="1200" dirty="0"/>
            </a:br>
            <a:r>
              <a:rPr lang="en-US" sz="1200" dirty="0"/>
              <a:t>to select new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B43D6-D246-5442-8C68-23E30FCBC7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5064" y="4939346"/>
            <a:ext cx="6895580" cy="679559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EE6C6FE-911B-104A-9187-117D672B59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5064" y="5669674"/>
            <a:ext cx="6904486" cy="808599"/>
          </a:xfrm>
          <a:prstGeom prst="rect">
            <a:avLst/>
          </a:prstGeom>
        </p:spPr>
        <p:txBody>
          <a:bodyPr lIns="0"/>
          <a:lstStyle>
            <a:lvl1pPr marL="0" marR="0" indent="0" algn="l" defTabSz="914377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Presentation date</a:t>
            </a:r>
          </a:p>
          <a:p>
            <a:pPr lvl="0"/>
            <a:r>
              <a:rPr lang="en-US" dirty="0"/>
              <a:t>August, 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5D22D1-D940-87CA-6B88-5DF7D5E870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728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7A4C-1CE7-0A4C-9842-8F8C03C9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36525D-3A09-1C41-8880-8041673FE9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3118" y="493776"/>
            <a:ext cx="6895580" cy="12503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Slide title Arial bold 30pt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DD735D-6C3B-FA48-AFBA-1A0010DDF2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2908" y="1785941"/>
            <a:ext cx="4585097" cy="493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 Arial bold 24pt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7B57006-B0C4-A340-9C8A-BD1527418F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88005" y="1785941"/>
            <a:ext cx="1792844" cy="37750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  <a:br>
              <a:rPr lang="en-US" dirty="0"/>
            </a:br>
            <a:r>
              <a:rPr lang="en-US" dirty="0"/>
              <a:t>or click on the grey box to delete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2DA90-1DEB-45F2-8A47-CB2027FBD7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03118" y="2354896"/>
            <a:ext cx="4584887" cy="305689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Copy sentence Arial regular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50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F8A5C-5990-AB4C-9D03-184C126A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3BF7EA3-D218-D049-B5CB-422DDB914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5012082" cy="13255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Slide title Arial bold 30pt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DACD081-CCB8-5C48-A82E-A75F81D623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4288" y="1785941"/>
            <a:ext cx="4585097" cy="493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 Arial bold 24pt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5845C08-D0EE-8F41-89D6-65EF98487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89385" y="1785938"/>
            <a:ext cx="1791464" cy="4464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  <a:br>
              <a:rPr lang="en-US" dirty="0"/>
            </a:br>
            <a:r>
              <a:rPr lang="en-US" dirty="0"/>
              <a:t>or click on the grey box to delete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17DDFD-4687-CE40-8B05-8939BC4773E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8456" y="1142999"/>
            <a:ext cx="1350169" cy="5013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  <a:br>
              <a:rPr lang="en-US" dirty="0"/>
            </a:br>
            <a:r>
              <a:rPr lang="en-US" dirty="0"/>
              <a:t>or click on the grey box to delete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0AD7BF-89B1-429E-81FF-AAEAEC5F5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03118" y="2354896"/>
            <a:ext cx="4584887" cy="305689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Copy sentence Arial regular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65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8EF3B4-C75D-7143-B4F6-28B1A3FB6342}"/>
              </a:ext>
            </a:extLst>
          </p:cNvPr>
          <p:cNvSpPr/>
          <p:nvPr/>
        </p:nvSpPr>
        <p:spPr>
          <a:xfrm>
            <a:off x="0" y="3"/>
            <a:ext cx="9144000" cy="6308203"/>
          </a:xfrm>
          <a:prstGeom prst="rect">
            <a:avLst/>
          </a:prstGeom>
          <a:solidFill>
            <a:schemeClr val="accent5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A1551-1488-A740-944F-B349FF58EA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03374" y="1778697"/>
            <a:ext cx="6463805" cy="388306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text of the quote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7A6A9C-4422-2943-8B18-B717B3D2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BBCA30F-B0A0-9F4D-8ABC-B420BD0A5789}"/>
              </a:ext>
            </a:extLst>
          </p:cNvPr>
          <p:cNvSpPr txBox="1">
            <a:spLocks/>
          </p:cNvSpPr>
          <p:nvPr/>
        </p:nvSpPr>
        <p:spPr>
          <a:xfrm>
            <a:off x="256411" y="0"/>
            <a:ext cx="1350463" cy="86429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E5F97E-BFDF-01FC-E024-28AA37C7FB39}"/>
              </a:ext>
            </a:extLst>
          </p:cNvPr>
          <p:cNvSpPr/>
          <p:nvPr userDrawn="1"/>
        </p:nvSpPr>
        <p:spPr>
          <a:xfrm>
            <a:off x="0" y="3"/>
            <a:ext cx="9144000" cy="6308203"/>
          </a:xfrm>
          <a:prstGeom prst="rect">
            <a:avLst/>
          </a:prstGeom>
          <a:solidFill>
            <a:schemeClr val="accent5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326CCBA-63CF-DAA6-ACC3-C3128CA164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74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9E161F0-C3B3-E242-A9A8-D3DE8920DC7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6309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To change background image: Right click on gray area </a:t>
            </a:r>
            <a:br>
              <a:rPr lang="en-US" dirty="0"/>
            </a:br>
            <a:r>
              <a:rPr lang="en-US" dirty="0"/>
              <a:t>&gt; Bring to Front – click on middle icon Insert Picture from </a:t>
            </a:r>
            <a:br>
              <a:rPr lang="en-US" dirty="0"/>
            </a:br>
            <a:r>
              <a:rPr lang="en-US" dirty="0"/>
              <a:t>File &gt; select a requested image &gt; right click on image </a:t>
            </a:r>
            <a:br>
              <a:rPr lang="en-US" dirty="0"/>
            </a:br>
            <a:r>
              <a:rPr lang="en-US" dirty="0"/>
              <a:t>&gt; Send to Back to make The City of Calgary logo visible. </a:t>
            </a:r>
          </a:p>
          <a:p>
            <a:r>
              <a:rPr lang="en-US" dirty="0"/>
              <a:t>Please do not move or change size of the The City of Calgary logo.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527D74-97CD-1A4B-AE59-78EC0A384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A9351E5-E8A3-8040-9F12-5AAB6D4356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81131" y="1447800"/>
            <a:ext cx="6581739" cy="4191000"/>
          </a:xfrm>
          <a:prstGeom prst="rect">
            <a:avLst/>
          </a:prstGeom>
          <a:solidFill>
            <a:schemeClr val="bg1"/>
          </a:solidFill>
        </p:spPr>
        <p:txBody>
          <a:bodyPr lIns="411480" tIns="411480" rIns="411480" bIns="411480"/>
          <a:lstStyle>
            <a:lvl1pPr marL="0" indent="0">
              <a:lnSpc>
                <a:spcPct val="113000"/>
              </a:lnSpc>
              <a:spcBef>
                <a:spcPts val="600"/>
              </a:spcBef>
              <a:spcAft>
                <a:spcPts val="1200"/>
              </a:spcAft>
              <a:buNone/>
              <a:tabLst/>
              <a:defRPr sz="2800" b="1"/>
            </a:lvl1pPr>
            <a:lvl2pPr>
              <a:buNone/>
              <a:defRPr sz="2400" b="0"/>
            </a:lvl2pPr>
            <a:lvl3pPr>
              <a:buNone/>
              <a:defRPr sz="2400" b="0"/>
            </a:lvl3pPr>
            <a:lvl4pPr>
              <a:buNone/>
              <a:defRPr sz="2400" b="0"/>
            </a:lvl4pPr>
            <a:lvl5pPr>
              <a:buNone/>
              <a:defRPr sz="2400" b="0"/>
            </a:lvl5pPr>
          </a:lstStyle>
          <a:p>
            <a:pPr lvl="0"/>
            <a:r>
              <a:rPr lang="en-US" dirty="0"/>
              <a:t>Click to edit text of the quote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C8B58C4-5231-3285-BB39-E1FAC12D34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86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94101219-BC50-0B48-9797-EEBBA0927E9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6309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To change background image: Right click on gray area </a:t>
            </a:r>
            <a:br>
              <a:rPr lang="en-US" dirty="0"/>
            </a:br>
            <a:r>
              <a:rPr lang="en-US" dirty="0"/>
              <a:t>&gt; Bring to Front – click on middle icon Insert Picture from </a:t>
            </a:r>
            <a:br>
              <a:rPr lang="en-US" dirty="0"/>
            </a:br>
            <a:r>
              <a:rPr lang="en-US" dirty="0"/>
              <a:t>File &gt; select a requested image &gt; right click on image </a:t>
            </a:r>
            <a:br>
              <a:rPr lang="en-US" dirty="0"/>
            </a:br>
            <a:r>
              <a:rPr lang="en-US" dirty="0"/>
              <a:t>&gt; Send to Back to make The City of Calgary logo visible. </a:t>
            </a:r>
          </a:p>
          <a:p>
            <a:r>
              <a:rPr lang="en-US" dirty="0"/>
              <a:t>Please do not move or change size of the The City of Calgary logo.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A074F-C7A9-C747-8D6D-397AA897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C1E17016-FB89-144D-A6E9-916799F46E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3234" y="3730048"/>
            <a:ext cx="3633849" cy="2090923"/>
          </a:xfrm>
          <a:prstGeom prst="rect">
            <a:avLst/>
          </a:prstGeom>
          <a:solidFill>
            <a:schemeClr val="bg1"/>
          </a:solidFill>
        </p:spPr>
        <p:txBody>
          <a:bodyPr lIns="274320" tIns="274320" rIns="274320" bIns="274320"/>
          <a:lstStyle>
            <a:lvl1pPr marL="0" indent="0">
              <a:lnSpc>
                <a:spcPct val="113000"/>
              </a:lnSpc>
              <a:spcBef>
                <a:spcPts val="600"/>
              </a:spcBef>
              <a:spcAft>
                <a:spcPts val="1200"/>
              </a:spcAft>
              <a:buNone/>
              <a:tabLst/>
              <a:defRPr sz="2400" b="1"/>
            </a:lvl1pPr>
            <a:lvl2pPr>
              <a:buNone/>
              <a:defRPr sz="2400" b="0"/>
            </a:lvl2pPr>
            <a:lvl3pPr>
              <a:buNone/>
              <a:defRPr sz="2400" b="0"/>
            </a:lvl3pPr>
            <a:lvl4pPr>
              <a:buNone/>
              <a:defRPr sz="2400" b="0"/>
            </a:lvl4pPr>
            <a:lvl5pPr>
              <a:buNone/>
              <a:defRPr sz="2400" b="0"/>
            </a:lvl5pPr>
          </a:lstStyle>
          <a:p>
            <a:pPr lvl="0"/>
            <a:r>
              <a:rPr lang="en-US" dirty="0"/>
              <a:t>Click to edit text of the quote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D0529FC-AC64-5772-A3F4-C9CACD009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21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40ED-AF27-7E45-9F59-23D2813E4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2000"/>
            <a:ext cx="6238711" cy="1203800"/>
          </a:xfrm>
          <a:prstGeom prst="rect">
            <a:avLst/>
          </a:prstGeom>
        </p:spPr>
        <p:txBody>
          <a:bodyPr/>
          <a:lstStyle>
            <a:lvl1pPr>
              <a:defRPr sz="3000" b="1"/>
            </a:lvl1pPr>
          </a:lstStyle>
          <a:p>
            <a:r>
              <a:rPr lang="en-US" dirty="0"/>
              <a:t>Slide title Arial bold 30pt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AC15C-1D18-144A-B282-5E1334A9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4076BF-C975-8D4C-9726-A4DBAD28CBA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5704" y="1935166"/>
            <a:ext cx="1834754" cy="2066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D0A6F8F-91A0-FE46-BC2D-ADFB35209C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90693" y="1935166"/>
            <a:ext cx="1834754" cy="2066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74480C8-90D4-5F40-936B-6B283C08B9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15681" y="1935166"/>
            <a:ext cx="1834754" cy="2066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B85CFF-46AE-0A4D-9A0E-F8D8B00629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5586" y="4286253"/>
            <a:ext cx="1834753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Title #1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298DDE5-6C66-C34F-B183-2A7CB91C45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5586" y="4631380"/>
            <a:ext cx="1834753" cy="176942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12pt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F781CB0-DBE2-6649-949D-81A61DB927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78009" y="4286253"/>
            <a:ext cx="1834753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Title #2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4DA9FE2-972C-2743-AA00-E74419F796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009" y="4631380"/>
            <a:ext cx="1834753" cy="176942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12pt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2DDAE15-9EE2-4443-AB2D-FCAAC896A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8246" y="4286253"/>
            <a:ext cx="1834753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Title #3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8568318C-2798-7E44-A3A0-58D580ACB7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08246" y="4631380"/>
            <a:ext cx="1834753" cy="176942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Sentence Arial regular 12pt</a:t>
            </a:r>
          </a:p>
        </p:txBody>
      </p:sp>
    </p:spTree>
    <p:extLst>
      <p:ext uri="{BB962C8B-B14F-4D97-AF65-F5344CB8AC3E}">
        <p14:creationId xmlns:p14="http://schemas.microsoft.com/office/powerpoint/2010/main" val="264242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ane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70D5A-78A2-364A-B3DA-6529B32E141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6159" y="562390"/>
            <a:ext cx="4170759" cy="531421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Title Arial bold 30pt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D2E2-A89F-4E41-B44B-246D133E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D56954-FE5B-8B44-9051-3889160496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6159" y="1093808"/>
            <a:ext cx="4170758" cy="48438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en-US" dirty="0"/>
              <a:t>Sentence Arial regular 20pt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F281A66-7154-F64E-A87C-2FF4CBC99F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4170758" cy="6309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on this icon </a:t>
            </a:r>
            <a:br>
              <a:rPr lang="en-US" dirty="0"/>
            </a:br>
            <a:r>
              <a:rPr lang="en-US" dirty="0"/>
              <a:t>to select new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396D51A-D099-621D-A31D-67785B9F93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05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8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1C8C99-FC1D-A51E-AFA1-865EB82C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Module 2: </a:t>
            </a:r>
            <a:br>
              <a:rPr lang="en-CA" dirty="0"/>
            </a:br>
            <a:r>
              <a:rPr lang="en-US" dirty="0"/>
              <a:t>Building trust </a:t>
            </a:r>
            <a:r>
              <a:rPr lang="en-US"/>
              <a:t>and relationships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31EBF-62AF-F60E-5EA0-05C3156681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Placeholder 6" descr="A person and person walking with a bicycle&#10;&#10;Description automatically generated">
            <a:extLst>
              <a:ext uri="{FF2B5EF4-FFF2-40B4-BE49-F238E27FC236}">
                <a16:creationId xmlns:a16="http://schemas.microsoft.com/office/drawing/2014/main" id="{92166122-E814-BC7B-9A53-26B65714C06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2180" b="12180"/>
          <a:stretch/>
        </p:blipFill>
        <p:spPr/>
      </p:pic>
    </p:spTree>
    <p:extLst>
      <p:ext uri="{BB962C8B-B14F-4D97-AF65-F5344CB8AC3E}">
        <p14:creationId xmlns:p14="http://schemas.microsoft.com/office/powerpoint/2010/main" val="114365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7A32047-030F-5DD5-E1D1-ACD479D42E20}"/>
              </a:ext>
            </a:extLst>
          </p:cNvPr>
          <p:cNvSpPr txBox="1">
            <a:spLocks/>
          </p:cNvSpPr>
          <p:nvPr/>
        </p:nvSpPr>
        <p:spPr>
          <a:xfrm>
            <a:off x="-125507" y="450437"/>
            <a:ext cx="9152965" cy="6826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CA" sz="2800" b="1" dirty="0">
                <a:effectLst/>
                <a:latin typeface="Selawik Semibold" panose="020B07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Understanding our relationship with a community</a:t>
            </a:r>
            <a:endParaRPr lang="en-CA" sz="2800" dirty="0">
              <a:effectLst/>
              <a:latin typeface="Selawik Semibold" panose="020B07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A62C22-C284-FD31-A354-FC3184A63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81" y="1212578"/>
            <a:ext cx="5648238" cy="48426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5A39A6-89C1-0795-982D-AF2596BC06C9}"/>
              </a:ext>
            </a:extLst>
          </p:cNvPr>
          <p:cNvSpPr txBox="1"/>
          <p:nvPr/>
        </p:nvSpPr>
        <p:spPr>
          <a:xfrm>
            <a:off x="2600960" y="1650296"/>
            <a:ext cx="15341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600" b="1" i="1" dirty="0">
                <a:latin typeface="Aptos Display" panose="020B0004020202020204" pitchFamily="34" charset="0"/>
              </a:rPr>
              <a:t>Role: Expert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8F70F1-B0DD-352B-0E44-4D6666F1AD63}"/>
              </a:ext>
            </a:extLst>
          </p:cNvPr>
          <p:cNvSpPr txBox="1"/>
          <p:nvPr/>
        </p:nvSpPr>
        <p:spPr>
          <a:xfrm>
            <a:off x="5364480" y="1657946"/>
            <a:ext cx="15341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600" b="1" i="1" dirty="0">
                <a:latin typeface="Aptos Display" panose="020B0004020202020204" pitchFamily="34" charset="0"/>
              </a:rPr>
              <a:t>Role: Expert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79F64-F086-D4ED-6AF9-15D9DBEA9FC4}"/>
              </a:ext>
            </a:extLst>
          </p:cNvPr>
          <p:cNvSpPr txBox="1"/>
          <p:nvPr/>
        </p:nvSpPr>
        <p:spPr>
          <a:xfrm>
            <a:off x="2600960" y="3773736"/>
            <a:ext cx="15341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600" b="1" i="1" dirty="0">
                <a:latin typeface="Aptos Display" panose="020B0004020202020204" pitchFamily="34" charset="0"/>
              </a:rPr>
              <a:t>Role: Gapper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4473AD-C94D-909D-F579-3ABA4BBDA667}"/>
              </a:ext>
            </a:extLst>
          </p:cNvPr>
          <p:cNvSpPr txBox="1"/>
          <p:nvPr/>
        </p:nvSpPr>
        <p:spPr>
          <a:xfrm>
            <a:off x="5222240" y="3773736"/>
            <a:ext cx="15341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600" b="1" i="1" dirty="0">
                <a:latin typeface="Aptos Display" panose="020B0004020202020204" pitchFamily="34" charset="0"/>
              </a:rPr>
              <a:t>Role: Animator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8CA49-4325-55AD-9E47-284FD4D89CC9}"/>
              </a:ext>
            </a:extLst>
          </p:cNvPr>
          <p:cNvSpPr txBox="1"/>
          <p:nvPr/>
        </p:nvSpPr>
        <p:spPr>
          <a:xfrm>
            <a:off x="1931295" y="4942173"/>
            <a:ext cx="251968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Provided with the community</a:t>
            </a:r>
          </a:p>
          <a:p>
            <a:pPr algn="ctr"/>
            <a:r>
              <a:rPr lang="en-CA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(People as advisors)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CE2476-A180-3A23-BEE8-D86655B8BA45}"/>
              </a:ext>
            </a:extLst>
          </p:cNvPr>
          <p:cNvSpPr txBox="1"/>
          <p:nvPr/>
        </p:nvSpPr>
        <p:spPr>
          <a:xfrm>
            <a:off x="1915788" y="2746038"/>
            <a:ext cx="251968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Provided to community</a:t>
            </a:r>
          </a:p>
          <a:p>
            <a:pPr algn="ctr"/>
            <a:r>
              <a:rPr lang="en-CA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(People as recipients)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3AA85A-53BC-41BA-E68B-79A4BA6345CE}"/>
              </a:ext>
            </a:extLst>
          </p:cNvPr>
          <p:cNvSpPr txBox="1"/>
          <p:nvPr/>
        </p:nvSpPr>
        <p:spPr>
          <a:xfrm>
            <a:off x="4603375" y="2769218"/>
            <a:ext cx="273483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Provided for community</a:t>
            </a:r>
          </a:p>
          <a:p>
            <a:pPr algn="ctr"/>
            <a:r>
              <a:rPr lang="en-CA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(People as information source)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FDDD6A-AD73-BE2B-28D7-EE9047693232}"/>
              </a:ext>
            </a:extLst>
          </p:cNvPr>
          <p:cNvSpPr txBox="1"/>
          <p:nvPr/>
        </p:nvSpPr>
        <p:spPr>
          <a:xfrm>
            <a:off x="4755775" y="4942173"/>
            <a:ext cx="251968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Provided by the community</a:t>
            </a:r>
          </a:p>
          <a:p>
            <a:pPr algn="ctr"/>
            <a:r>
              <a:rPr lang="en-CA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(ABCD)</a:t>
            </a:r>
          </a:p>
        </p:txBody>
      </p:sp>
    </p:spTree>
    <p:extLst>
      <p:ext uri="{BB962C8B-B14F-4D97-AF65-F5344CB8AC3E}">
        <p14:creationId xmlns:p14="http://schemas.microsoft.com/office/powerpoint/2010/main" val="3314616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8C81B0-FD8F-3118-7217-48EFC8E5F4D4}"/>
              </a:ext>
            </a:extLst>
          </p:cNvPr>
          <p:cNvSpPr txBox="1"/>
          <p:nvPr/>
        </p:nvSpPr>
        <p:spPr>
          <a:xfrm>
            <a:off x="1220395" y="1266441"/>
            <a:ext cx="6703210" cy="45360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C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Understand </a:t>
            </a:r>
            <a:r>
              <a:rPr lang="en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story of place </a:t>
            </a:r>
            <a:r>
              <a:rPr lang="en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en-C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 we understand our relationship to the community, why we are </a:t>
            </a:r>
            <a:r>
              <a:rPr lang="en-C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ngaging and how deep we should go?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C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Recognize all expertise</a:t>
            </a:r>
            <a:r>
              <a:rPr lang="en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How can we ensure context expertise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those who have lived experience of a situation) i</a:t>
            </a:r>
            <a:r>
              <a:rPr lang="en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amplified and integrated into the work?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can we truly listen, learn and reduce barriers to participation?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CA" sz="1800" b="1" dirty="0">
                <a:effectLst/>
                <a:latin typeface="Calibri"/>
                <a:ea typeface="Times New Roman" panose="02020603050405020304" pitchFamily="18" charset="0"/>
                <a:cs typeface="Arial"/>
              </a:rPr>
              <a:t>Understand power</a:t>
            </a:r>
            <a:r>
              <a:rPr lang="en-CA" sz="1800" dirty="0">
                <a:effectLst/>
                <a:latin typeface="Calibri"/>
                <a:ea typeface="Times New Roman" panose="02020603050405020304" pitchFamily="18" charset="0"/>
                <a:cs typeface="Arial"/>
              </a:rPr>
              <a:t> – How can we be a power broker so that those closest to issues can shape outcomes? How can we understand </a:t>
            </a:r>
            <a:r>
              <a:rPr lang="en-CA" dirty="0">
                <a:latin typeface="Calibri"/>
                <a:ea typeface="Times New Roman" panose="02020603050405020304" pitchFamily="18" charset="0"/>
                <a:cs typeface="Arial"/>
              </a:rPr>
              <a:t>systemic</a:t>
            </a:r>
            <a:r>
              <a:rPr lang="en-CA" sz="1800" dirty="0">
                <a:effectLst/>
                <a:latin typeface="Calibri"/>
                <a:ea typeface="Times New Roman" panose="02020603050405020304" pitchFamily="18" charset="0"/>
                <a:cs typeface="Arial"/>
              </a:rPr>
              <a:t> barriers to participation and access to power?</a:t>
            </a:r>
            <a:endParaRPr lang="en-CA" sz="1800" dirty="0">
              <a:effectLst/>
              <a:latin typeface="Times New Roman"/>
              <a:ea typeface="Calibri" panose="020F0502020204030204" pitchFamily="34" charset="0"/>
              <a:cs typeface="Arial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CA" sz="1800" b="1" dirty="0">
                <a:effectLst/>
                <a:latin typeface="Calibri"/>
                <a:ea typeface="Calibri"/>
                <a:cs typeface="Arial"/>
              </a:rPr>
              <a:t>Ensure contribution </a:t>
            </a:r>
            <a:r>
              <a:rPr lang="en-CA" sz="1800" dirty="0">
                <a:effectLst/>
                <a:latin typeface="Calibri"/>
                <a:ea typeface="Calibri"/>
                <a:cs typeface="Arial"/>
              </a:rPr>
              <a:t>–</a:t>
            </a:r>
            <a:r>
              <a:rPr lang="en-CA" sz="1800" b="1" dirty="0">
                <a:effectLst/>
                <a:latin typeface="Calibri"/>
                <a:ea typeface="Calibri"/>
                <a:cs typeface="Arial"/>
              </a:rPr>
              <a:t> </a:t>
            </a:r>
            <a:r>
              <a:rPr lang="en-CA" sz="1800" dirty="0">
                <a:effectLst/>
                <a:latin typeface="Calibri"/>
                <a:ea typeface="Calibri"/>
                <a:cs typeface="Arial"/>
              </a:rPr>
              <a:t>How can</a:t>
            </a:r>
            <a:r>
              <a:rPr lang="en-CA" sz="1800" dirty="0">
                <a:effectLst/>
                <a:latin typeface="Calibri"/>
                <a:ea typeface="Times New Roman" panose="02020603050405020304" pitchFamily="18" charset="0"/>
                <a:cs typeface="Arial"/>
              </a:rPr>
              <a:t> we ensure that all </a:t>
            </a:r>
            <a:r>
              <a:rPr lang="en-CA" sz="1800" dirty="0">
                <a:effectLst/>
                <a:latin typeface="Calibri"/>
                <a:ea typeface="Calibri"/>
                <a:cs typeface="Arial"/>
              </a:rPr>
              <a:t>people </a:t>
            </a:r>
            <a:r>
              <a:rPr lang="en-CA" sz="1800" dirty="0">
                <a:effectLst/>
                <a:latin typeface="Calibri"/>
                <a:ea typeface="Times New Roman" panose="02020603050405020304" pitchFamily="18" charset="0"/>
                <a:cs typeface="Arial"/>
              </a:rPr>
              <a:t>contribute in meaningful ways</a:t>
            </a:r>
            <a:r>
              <a:rPr lang="en-CA" sz="1800">
                <a:effectLst/>
                <a:latin typeface="Calibri"/>
                <a:ea typeface="Times New Roman" panose="02020603050405020304" pitchFamily="18" charset="0"/>
                <a:cs typeface="Arial"/>
              </a:rPr>
              <a:t>? 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CA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Show </a:t>
            </a:r>
            <a:r>
              <a:rPr lang="en-C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accountability</a:t>
            </a:r>
            <a:r>
              <a:rPr lang="en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How can we demonstrate that we listened and that the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communities’</a:t>
            </a:r>
            <a:r>
              <a:rPr lang="en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contributions shaped the outcome?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7A32047-030F-5DD5-E1D1-ACD479D42E20}"/>
              </a:ext>
            </a:extLst>
          </p:cNvPr>
          <p:cNvSpPr txBox="1">
            <a:spLocks/>
          </p:cNvSpPr>
          <p:nvPr/>
        </p:nvSpPr>
        <p:spPr>
          <a:xfrm>
            <a:off x="170330" y="450437"/>
            <a:ext cx="8184776" cy="6826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>
                <a:solidFill>
                  <a:srgbClr val="C8102E"/>
                </a:solidFill>
                <a:latin typeface="Selawik Semibold" panose="020B0702040204020203" pitchFamily="34" charset="0"/>
              </a:rPr>
              <a:t>Authentic engagement</a:t>
            </a:r>
          </a:p>
        </p:txBody>
      </p:sp>
    </p:spTree>
    <p:extLst>
      <p:ext uri="{BB962C8B-B14F-4D97-AF65-F5344CB8AC3E}">
        <p14:creationId xmlns:p14="http://schemas.microsoft.com/office/powerpoint/2010/main" val="4254083738"/>
      </p:ext>
    </p:extLst>
  </p:cSld>
  <p:clrMapOvr>
    <a:masterClrMapping/>
  </p:clrMapOvr>
</p:sld>
</file>

<file path=ppt/theme/theme1.xml><?xml version="1.0" encoding="utf-8"?>
<a:theme xmlns:a="http://schemas.openxmlformats.org/drawingml/2006/main" name="1_The City of Calgary">
  <a:themeElements>
    <a:clrScheme name="Custom 3">
      <a:dk1>
        <a:srgbClr val="4B4F55"/>
      </a:dk1>
      <a:lt1>
        <a:sysClr val="window" lastClr="FFFFFF"/>
      </a:lt1>
      <a:dk2>
        <a:srgbClr val="4B4F55"/>
      </a:dk2>
      <a:lt2>
        <a:srgbClr val="FFFFFF"/>
      </a:lt2>
      <a:accent1>
        <a:srgbClr val="C8102E"/>
      </a:accent1>
      <a:accent2>
        <a:srgbClr val="BBC3C8"/>
      </a:accent2>
      <a:accent3>
        <a:srgbClr val="000000"/>
      </a:accent3>
      <a:accent4>
        <a:srgbClr val="4B4F55"/>
      </a:accent4>
      <a:accent5>
        <a:srgbClr val="642F6C"/>
      </a:accent5>
      <a:accent6>
        <a:srgbClr val="009CDE"/>
      </a:accent6>
      <a:hlink>
        <a:srgbClr val="E57200"/>
      </a:hlink>
      <a:folHlink>
        <a:srgbClr val="6BA4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-0023822 ADV-16066 – HR – Brand Refresh – Word Doc &amp; PowerPoint_standard_P2.potx" id="{1FD67E8C-8291-C742-AAA2-6D0C6E7895AB}" vid="{161A5CC7-E4F3-E743-82E1-2D16ADD277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2518bd-902f-42b3-b1b3-c9675c516ecb" xsi:nil="true"/>
    <lcf76f155ced4ddcb4097134ff3c332f xmlns="36e2b4be-be64-4fdd-afc2-f1de9af73e09">
      <Terms xmlns="http://schemas.microsoft.com/office/infopath/2007/PartnerControls"/>
    </lcf76f155ced4ddcb4097134ff3c332f>
    <Staffname xmlns="36e2b4be-be64-4fdd-afc2-f1de9af73e0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6F9F16FC949342A7A2BB618D330882" ma:contentTypeVersion="16" ma:contentTypeDescription="Create a new document." ma:contentTypeScope="" ma:versionID="77a26e6996f579ce2df247a2d92a856a">
  <xsd:schema xmlns:xsd="http://www.w3.org/2001/XMLSchema" xmlns:xs="http://www.w3.org/2001/XMLSchema" xmlns:p="http://schemas.microsoft.com/office/2006/metadata/properties" xmlns:ns2="6e2518bd-902f-42b3-b1b3-c9675c516ecb" xmlns:ns3="36e2b4be-be64-4fdd-afc2-f1de9af73e09" targetNamespace="http://schemas.microsoft.com/office/2006/metadata/properties" ma:root="true" ma:fieldsID="c467fa865f032275db84036fad5a630a" ns2:_="" ns3:_="">
    <xsd:import namespace="6e2518bd-902f-42b3-b1b3-c9675c516ecb"/>
    <xsd:import namespace="36e2b4be-be64-4fdd-afc2-f1de9af73e0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Staffnam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2518bd-902f-42b3-b1b3-c9675c516e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b314e15-4a4b-4ffa-902e-08586c8986d6}" ma:internalName="TaxCatchAll" ma:showField="CatchAllData" ma:web="6e2518bd-902f-42b3-b1b3-c9675c516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2b4be-be64-4fdd-afc2-f1de9af73e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41d824f-8fcb-403c-8eb0-24d834084a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Staffname" ma:index="22" nillable="true" ma:displayName="Staff name" ma:format="Dropdown" ma:internalName="Staffname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2954DE-29BA-4379-9272-3A313CA79880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36e2b4be-be64-4fdd-afc2-f1de9af73e09"/>
    <ds:schemaRef ds:uri="6e2518bd-902f-42b3-b1b3-c9675c516ecb"/>
  </ds:schemaRefs>
</ds:datastoreItem>
</file>

<file path=customXml/itemProps2.xml><?xml version="1.0" encoding="utf-8"?>
<ds:datastoreItem xmlns:ds="http://schemas.openxmlformats.org/officeDocument/2006/customXml" ds:itemID="{20DB05AB-7289-42D5-8218-CC9F0C2314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86C7E7-7667-4131-8654-E9B7130B3B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2518bd-902f-42b3-b1b3-c9675c516ecb"/>
    <ds:schemaRef ds:uri="36e2b4be-be64-4fdd-afc2-f1de9af73e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Corporate-PowerPoint-Template-standard-width</Template>
  <TotalTime>1583</TotalTime>
  <Words>196</Words>
  <Application>Microsoft Office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 Display</vt:lpstr>
      <vt:lpstr>Arial</vt:lpstr>
      <vt:lpstr>Calibri</vt:lpstr>
      <vt:lpstr>Selawik Semibold</vt:lpstr>
      <vt:lpstr>Times New Roman</vt:lpstr>
      <vt:lpstr>Wingdings</vt:lpstr>
      <vt:lpstr>1_The City of Calgary</vt:lpstr>
      <vt:lpstr>Module 2:  Building trust and relationships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Keam</dc:creator>
  <cp:lastModifiedBy>Rivas, Courtney M.</cp:lastModifiedBy>
  <cp:revision>27</cp:revision>
  <dcterms:created xsi:type="dcterms:W3CDTF">2024-02-20T19:17:59Z</dcterms:created>
  <dcterms:modified xsi:type="dcterms:W3CDTF">2024-04-19T16:22:21Z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0x010100526F9F16FC949342A7A2BB618D330882</vt:lpwstr>
  </property>
  <property fmtid="{D5CDD505-2E9C-101B-9397-08002B2CF9AE}" pid="3" name="MediaServiceImageTags">
    <vt:lpwstr/>
  </property>
</Properties>
</file>